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Open Sans" charset="0"/>
      <p:regular r:id="rId36"/>
    </p:embeddedFont>
    <p:embeddedFont>
      <p:font typeface="Canva Sans Bold" charset="0"/>
      <p:regular r:id="rId37"/>
    </p:embeddedFont>
    <p:embeddedFont>
      <p:font typeface="Canva Sans" charset="0"/>
      <p:regular r:id="rId38"/>
    </p:embeddedFont>
    <p:embeddedFont>
      <p:font typeface="Poppins Medium" charset="0"/>
      <p:regular r:id="rId39"/>
    </p:embeddedFont>
    <p:embeddedFont>
      <p:font typeface="Calibri" pitchFamily="34" charset="0"/>
      <p:regular r:id="rId40"/>
      <p:bold r:id="rId41"/>
      <p:italic r:id="rId42"/>
      <p:boldItalic r:id="rId43"/>
    </p:embeddedFont>
    <p:embeddedFont>
      <p:font typeface="Canva Sans Italics"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what-is-teacher-forcing-3da6217fed1c"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9037" y="6284050"/>
            <a:ext cx="3388048" cy="2974250"/>
            <a:chOff x="0" y="0"/>
            <a:chExt cx="3133810" cy="2751063"/>
          </a:xfrm>
        </p:grpSpPr>
        <p:sp>
          <p:nvSpPr>
            <p:cNvPr id="3" name="Freeform 3"/>
            <p:cNvSpPr/>
            <p:nvPr/>
          </p:nvSpPr>
          <p:spPr>
            <a:xfrm>
              <a:off x="0" y="0"/>
              <a:ext cx="3133810" cy="2751063"/>
            </a:xfrm>
            <a:custGeom>
              <a:avLst/>
              <a:gdLst/>
              <a:ahLst/>
              <a:cxnLst/>
              <a:rect l="l" t="t" r="r" b="b"/>
              <a:pathLst>
                <a:path w="3133810" h="2751063">
                  <a:moveTo>
                    <a:pt x="3009350" y="2751063"/>
                  </a:moveTo>
                  <a:lnTo>
                    <a:pt x="124460" y="2751063"/>
                  </a:lnTo>
                  <a:cubicBezTo>
                    <a:pt x="55880" y="2751063"/>
                    <a:pt x="0" y="2695183"/>
                    <a:pt x="0" y="2626603"/>
                  </a:cubicBezTo>
                  <a:lnTo>
                    <a:pt x="0" y="124460"/>
                  </a:lnTo>
                  <a:cubicBezTo>
                    <a:pt x="0" y="55880"/>
                    <a:pt x="55880" y="0"/>
                    <a:pt x="124460" y="0"/>
                  </a:cubicBezTo>
                  <a:lnTo>
                    <a:pt x="3009350" y="0"/>
                  </a:lnTo>
                  <a:cubicBezTo>
                    <a:pt x="3077930" y="0"/>
                    <a:pt x="3133810" y="55880"/>
                    <a:pt x="3133810" y="124460"/>
                  </a:cubicBezTo>
                  <a:lnTo>
                    <a:pt x="3133810" y="2626603"/>
                  </a:lnTo>
                  <a:cubicBezTo>
                    <a:pt x="3133810" y="2695183"/>
                    <a:pt x="3077930" y="2751063"/>
                    <a:pt x="3009350" y="2751063"/>
                  </a:cubicBezTo>
                  <a:close/>
                </a:path>
              </a:pathLst>
            </a:custGeom>
            <a:solidFill>
              <a:srgbClr val="EDF0F2"/>
            </a:solidFill>
          </p:spPr>
        </p:sp>
      </p:grpSp>
      <p:grpSp>
        <p:nvGrpSpPr>
          <p:cNvPr id="4" name="Group 4"/>
          <p:cNvGrpSpPr/>
          <p:nvPr/>
        </p:nvGrpSpPr>
        <p:grpSpPr>
          <a:xfrm>
            <a:off x="11591434" y="6248002"/>
            <a:ext cx="3388048" cy="2974250"/>
            <a:chOff x="0" y="0"/>
            <a:chExt cx="3133810" cy="2751063"/>
          </a:xfrm>
        </p:grpSpPr>
        <p:sp>
          <p:nvSpPr>
            <p:cNvPr id="5" name="Freeform 5"/>
            <p:cNvSpPr/>
            <p:nvPr/>
          </p:nvSpPr>
          <p:spPr>
            <a:xfrm>
              <a:off x="0" y="0"/>
              <a:ext cx="3133810" cy="2751063"/>
            </a:xfrm>
            <a:custGeom>
              <a:avLst/>
              <a:gdLst/>
              <a:ahLst/>
              <a:cxnLst/>
              <a:rect l="l" t="t" r="r" b="b"/>
              <a:pathLst>
                <a:path w="3133810" h="2751063">
                  <a:moveTo>
                    <a:pt x="3009350" y="2751063"/>
                  </a:moveTo>
                  <a:lnTo>
                    <a:pt x="124460" y="2751063"/>
                  </a:lnTo>
                  <a:cubicBezTo>
                    <a:pt x="55880" y="2751063"/>
                    <a:pt x="0" y="2695183"/>
                    <a:pt x="0" y="2626603"/>
                  </a:cubicBezTo>
                  <a:lnTo>
                    <a:pt x="0" y="124460"/>
                  </a:lnTo>
                  <a:cubicBezTo>
                    <a:pt x="0" y="55880"/>
                    <a:pt x="55880" y="0"/>
                    <a:pt x="124460" y="0"/>
                  </a:cubicBezTo>
                  <a:lnTo>
                    <a:pt x="3009350" y="0"/>
                  </a:lnTo>
                  <a:cubicBezTo>
                    <a:pt x="3077930" y="0"/>
                    <a:pt x="3133810" y="55880"/>
                    <a:pt x="3133810" y="124460"/>
                  </a:cubicBezTo>
                  <a:lnTo>
                    <a:pt x="3133810" y="2626603"/>
                  </a:lnTo>
                  <a:cubicBezTo>
                    <a:pt x="3133810" y="2695183"/>
                    <a:pt x="3077930" y="2751063"/>
                    <a:pt x="3009350" y="2751063"/>
                  </a:cubicBezTo>
                  <a:close/>
                </a:path>
              </a:pathLst>
            </a:custGeom>
            <a:solidFill>
              <a:srgbClr val="EDF0F2"/>
            </a:solidFill>
          </p:spPr>
        </p:sp>
      </p:grpSp>
      <p:grpSp>
        <p:nvGrpSpPr>
          <p:cNvPr id="6" name="Group 6"/>
          <p:cNvGrpSpPr/>
          <p:nvPr/>
        </p:nvGrpSpPr>
        <p:grpSpPr>
          <a:xfrm>
            <a:off x="7305235" y="6284050"/>
            <a:ext cx="3388048" cy="2974250"/>
            <a:chOff x="0" y="0"/>
            <a:chExt cx="3133810" cy="2751063"/>
          </a:xfrm>
        </p:grpSpPr>
        <p:sp>
          <p:nvSpPr>
            <p:cNvPr id="7" name="Freeform 7"/>
            <p:cNvSpPr/>
            <p:nvPr/>
          </p:nvSpPr>
          <p:spPr>
            <a:xfrm>
              <a:off x="0" y="0"/>
              <a:ext cx="3133810" cy="2751063"/>
            </a:xfrm>
            <a:custGeom>
              <a:avLst/>
              <a:gdLst/>
              <a:ahLst/>
              <a:cxnLst/>
              <a:rect l="l" t="t" r="r" b="b"/>
              <a:pathLst>
                <a:path w="3133810" h="2751063">
                  <a:moveTo>
                    <a:pt x="3009350" y="2751063"/>
                  </a:moveTo>
                  <a:lnTo>
                    <a:pt x="124460" y="2751063"/>
                  </a:lnTo>
                  <a:cubicBezTo>
                    <a:pt x="55880" y="2751063"/>
                    <a:pt x="0" y="2695183"/>
                    <a:pt x="0" y="2626603"/>
                  </a:cubicBezTo>
                  <a:lnTo>
                    <a:pt x="0" y="124460"/>
                  </a:lnTo>
                  <a:cubicBezTo>
                    <a:pt x="0" y="55880"/>
                    <a:pt x="55880" y="0"/>
                    <a:pt x="124460" y="0"/>
                  </a:cubicBezTo>
                  <a:lnTo>
                    <a:pt x="3009350" y="0"/>
                  </a:lnTo>
                  <a:cubicBezTo>
                    <a:pt x="3077930" y="0"/>
                    <a:pt x="3133810" y="55880"/>
                    <a:pt x="3133810" y="124460"/>
                  </a:cubicBezTo>
                  <a:lnTo>
                    <a:pt x="3133810" y="2626603"/>
                  </a:lnTo>
                  <a:cubicBezTo>
                    <a:pt x="3133810" y="2695183"/>
                    <a:pt x="3077930" y="2751063"/>
                    <a:pt x="3009350" y="2751063"/>
                  </a:cubicBezTo>
                  <a:close/>
                </a:path>
              </a:pathLst>
            </a:custGeom>
            <a:solidFill>
              <a:srgbClr val="EDF0F2"/>
            </a:solidFill>
          </p:spPr>
        </p:sp>
      </p:grpSp>
      <p:pic>
        <p:nvPicPr>
          <p:cNvPr id="8" name="Picture 8"/>
          <p:cNvPicPr>
            <a:picLocks noChangeAspect="1"/>
          </p:cNvPicPr>
          <p:nvPr/>
        </p:nvPicPr>
        <p:blipFill>
          <a:blip r:embed="rId2"/>
          <a:srcRect t="22444" b="49064"/>
          <a:stretch>
            <a:fillRect/>
          </a:stretch>
        </p:blipFill>
        <p:spPr>
          <a:xfrm>
            <a:off x="0" y="551779"/>
            <a:ext cx="18288000" cy="5210448"/>
          </a:xfrm>
          <a:prstGeom prst="rect">
            <a:avLst/>
          </a:prstGeom>
        </p:spPr>
      </p:pic>
      <p:sp>
        <p:nvSpPr>
          <p:cNvPr id="9" name="TextBox 9"/>
          <p:cNvSpPr txBox="1"/>
          <p:nvPr/>
        </p:nvSpPr>
        <p:spPr>
          <a:xfrm>
            <a:off x="2558582" y="2731689"/>
            <a:ext cx="12505704" cy="2194619"/>
          </a:xfrm>
          <a:prstGeom prst="rect">
            <a:avLst/>
          </a:prstGeom>
        </p:spPr>
        <p:txBody>
          <a:bodyPr lIns="0" tIns="0" rIns="0" bIns="0" rtlCol="0" anchor="t">
            <a:spAutoFit/>
          </a:bodyPr>
          <a:lstStyle/>
          <a:p>
            <a:pPr algn="ctr">
              <a:lnSpc>
                <a:spcPts val="8640"/>
              </a:lnSpc>
            </a:pPr>
            <a:r>
              <a:rPr lang="en-US" sz="7200">
                <a:solidFill>
                  <a:srgbClr val="000000"/>
                </a:solidFill>
                <a:latin typeface="Open Sans"/>
              </a:rPr>
              <a:t>Chatbot  for </a:t>
            </a:r>
          </a:p>
          <a:p>
            <a:pPr marL="0" lvl="0" indent="0" algn="ctr">
              <a:lnSpc>
                <a:spcPts val="8640"/>
              </a:lnSpc>
              <a:spcBef>
                <a:spcPct val="0"/>
              </a:spcBef>
            </a:pPr>
            <a:r>
              <a:rPr lang="en-US" sz="7200">
                <a:solidFill>
                  <a:srgbClr val="000000"/>
                </a:solidFill>
                <a:latin typeface="Open Sans"/>
              </a:rPr>
              <a:t>  Mental Heathcare</a:t>
            </a:r>
          </a:p>
        </p:txBody>
      </p:sp>
      <p:sp>
        <p:nvSpPr>
          <p:cNvPr id="10" name="TextBox 10"/>
          <p:cNvSpPr txBox="1"/>
          <p:nvPr/>
        </p:nvSpPr>
        <p:spPr>
          <a:xfrm>
            <a:off x="3394687" y="6570956"/>
            <a:ext cx="2715079" cy="1163955"/>
          </a:xfrm>
          <a:prstGeom prst="rect">
            <a:avLst/>
          </a:prstGeom>
        </p:spPr>
        <p:txBody>
          <a:bodyPr lIns="0" tIns="0" rIns="0" bIns="0" rtlCol="0" anchor="t">
            <a:spAutoFit/>
          </a:bodyPr>
          <a:lstStyle/>
          <a:p>
            <a:pPr marL="0" lvl="0" indent="0" algn="ctr">
              <a:lnSpc>
                <a:spcPts val="4680"/>
              </a:lnSpc>
              <a:spcBef>
                <a:spcPct val="0"/>
              </a:spcBef>
            </a:pPr>
            <a:r>
              <a:rPr lang="en-US" sz="3600">
                <a:solidFill>
                  <a:srgbClr val="000000"/>
                </a:solidFill>
                <a:latin typeface="Open Sans"/>
              </a:rPr>
              <a:t>Harshit Pachar</a:t>
            </a:r>
          </a:p>
        </p:txBody>
      </p:sp>
      <p:sp>
        <p:nvSpPr>
          <p:cNvPr id="11" name="TextBox 11"/>
          <p:cNvSpPr txBox="1"/>
          <p:nvPr/>
        </p:nvSpPr>
        <p:spPr>
          <a:xfrm>
            <a:off x="3394687" y="8139059"/>
            <a:ext cx="2636749"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000000"/>
                </a:solidFill>
                <a:latin typeface="Open Sans"/>
              </a:rPr>
              <a:t>200001027</a:t>
            </a:r>
          </a:p>
        </p:txBody>
      </p:sp>
      <p:sp>
        <p:nvSpPr>
          <p:cNvPr id="12" name="TextBox 12"/>
          <p:cNvSpPr txBox="1"/>
          <p:nvPr/>
        </p:nvSpPr>
        <p:spPr>
          <a:xfrm>
            <a:off x="11927918" y="6570956"/>
            <a:ext cx="2715079" cy="1163955"/>
          </a:xfrm>
          <a:prstGeom prst="rect">
            <a:avLst/>
          </a:prstGeom>
        </p:spPr>
        <p:txBody>
          <a:bodyPr lIns="0" tIns="0" rIns="0" bIns="0" rtlCol="0" anchor="t">
            <a:spAutoFit/>
          </a:bodyPr>
          <a:lstStyle/>
          <a:p>
            <a:pPr marL="0" lvl="0" indent="0" algn="ctr">
              <a:lnSpc>
                <a:spcPts val="4680"/>
              </a:lnSpc>
              <a:spcBef>
                <a:spcPct val="0"/>
              </a:spcBef>
            </a:pPr>
            <a:r>
              <a:rPr lang="en-US" sz="3600">
                <a:solidFill>
                  <a:srgbClr val="000000"/>
                </a:solidFill>
                <a:latin typeface="Open Sans"/>
              </a:rPr>
              <a:t>Prathmesh        Patil</a:t>
            </a:r>
          </a:p>
        </p:txBody>
      </p:sp>
      <p:sp>
        <p:nvSpPr>
          <p:cNvPr id="13" name="TextBox 13"/>
          <p:cNvSpPr txBox="1"/>
          <p:nvPr/>
        </p:nvSpPr>
        <p:spPr>
          <a:xfrm>
            <a:off x="11927918" y="8139059"/>
            <a:ext cx="2618242"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000000"/>
                </a:solidFill>
                <a:latin typeface="Open Sans"/>
              </a:rPr>
              <a:t>200001061</a:t>
            </a:r>
          </a:p>
        </p:txBody>
      </p:sp>
      <p:sp>
        <p:nvSpPr>
          <p:cNvPr id="14" name="TextBox 14"/>
          <p:cNvSpPr txBox="1"/>
          <p:nvPr/>
        </p:nvSpPr>
        <p:spPr>
          <a:xfrm>
            <a:off x="7641720" y="6616927"/>
            <a:ext cx="2715079" cy="1163955"/>
          </a:xfrm>
          <a:prstGeom prst="rect">
            <a:avLst/>
          </a:prstGeom>
        </p:spPr>
        <p:txBody>
          <a:bodyPr lIns="0" tIns="0" rIns="0" bIns="0" rtlCol="0" anchor="t">
            <a:spAutoFit/>
          </a:bodyPr>
          <a:lstStyle/>
          <a:p>
            <a:pPr marL="0" lvl="0" indent="0" algn="ctr">
              <a:lnSpc>
                <a:spcPts val="4680"/>
              </a:lnSpc>
              <a:spcBef>
                <a:spcPct val="0"/>
              </a:spcBef>
            </a:pPr>
            <a:r>
              <a:rPr lang="en-US" sz="3600">
                <a:solidFill>
                  <a:srgbClr val="000000"/>
                </a:solidFill>
                <a:latin typeface="Open Sans"/>
              </a:rPr>
              <a:t>Devesh Jindal</a:t>
            </a:r>
          </a:p>
        </p:txBody>
      </p:sp>
      <p:sp>
        <p:nvSpPr>
          <p:cNvPr id="15" name="TextBox 15"/>
          <p:cNvSpPr txBox="1"/>
          <p:nvPr/>
        </p:nvSpPr>
        <p:spPr>
          <a:xfrm>
            <a:off x="7550685" y="8139059"/>
            <a:ext cx="2521498"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000000"/>
                </a:solidFill>
                <a:latin typeface="Open Sans"/>
              </a:rPr>
              <a:t>200001020</a:t>
            </a:r>
          </a:p>
        </p:txBody>
      </p:sp>
      <p:sp>
        <p:nvSpPr>
          <p:cNvPr id="16" name="TextBox 16"/>
          <p:cNvSpPr txBox="1"/>
          <p:nvPr/>
        </p:nvSpPr>
        <p:spPr>
          <a:xfrm>
            <a:off x="2558582" y="914400"/>
            <a:ext cx="13456741" cy="966247"/>
          </a:xfrm>
          <a:prstGeom prst="rect">
            <a:avLst/>
          </a:prstGeom>
        </p:spPr>
        <p:txBody>
          <a:bodyPr lIns="0" tIns="0" rIns="0" bIns="0" rtlCol="0" anchor="t">
            <a:spAutoFit/>
          </a:bodyPr>
          <a:lstStyle/>
          <a:p>
            <a:pPr algn="ctr">
              <a:lnSpc>
                <a:spcPts val="7833"/>
              </a:lnSpc>
            </a:pPr>
            <a:r>
              <a:rPr lang="en-US" sz="5595">
                <a:solidFill>
                  <a:srgbClr val="000000"/>
                </a:solidFill>
                <a:latin typeface="Canva Sans Bold"/>
              </a:rPr>
              <a:t>CS-354 : MINOR  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49" r="16537" b="21245"/>
          <a:stretch>
            <a:fillRect/>
          </a:stretch>
        </p:blipFill>
        <p:spPr>
          <a:xfrm>
            <a:off x="9747808" y="5985920"/>
            <a:ext cx="7395699" cy="3386680"/>
          </a:xfrm>
          <a:prstGeom prst="rect">
            <a:avLst/>
          </a:prstGeom>
        </p:spPr>
      </p:pic>
      <p:pic>
        <p:nvPicPr>
          <p:cNvPr id="3" name="Picture 3"/>
          <p:cNvPicPr>
            <a:picLocks noChangeAspect="1"/>
          </p:cNvPicPr>
          <p:nvPr/>
        </p:nvPicPr>
        <p:blipFill>
          <a:blip r:embed="rId3"/>
          <a:srcRect l="454" r="454"/>
          <a:stretch>
            <a:fillRect/>
          </a:stretch>
        </p:blipFill>
        <p:spPr>
          <a:xfrm>
            <a:off x="9684714" y="3746569"/>
            <a:ext cx="7477842" cy="1839293"/>
          </a:xfrm>
          <a:prstGeom prst="rect">
            <a:avLst/>
          </a:prstGeom>
        </p:spPr>
      </p:pic>
      <p:sp>
        <p:nvSpPr>
          <p:cNvPr id="4" name="TextBox 4"/>
          <p:cNvSpPr txBox="1"/>
          <p:nvPr/>
        </p:nvSpPr>
        <p:spPr>
          <a:xfrm>
            <a:off x="7339385" y="848642"/>
            <a:ext cx="3609231" cy="932178"/>
          </a:xfrm>
          <a:prstGeom prst="rect">
            <a:avLst/>
          </a:prstGeom>
        </p:spPr>
        <p:txBody>
          <a:bodyPr lIns="0" tIns="0" rIns="0" bIns="0" rtlCol="0" anchor="t">
            <a:spAutoFit/>
          </a:bodyPr>
          <a:lstStyle/>
          <a:p>
            <a:pPr algn="r">
              <a:lnSpc>
                <a:spcPts val="7920"/>
              </a:lnSpc>
            </a:pPr>
            <a:r>
              <a:rPr lang="en-US" sz="4800" dirty="0">
                <a:solidFill>
                  <a:srgbClr val="484B4B"/>
                </a:solidFill>
                <a:latin typeface="Poppins Medium"/>
              </a:rPr>
              <a:t>MODELS</a:t>
            </a:r>
          </a:p>
        </p:txBody>
      </p:sp>
      <p:sp>
        <p:nvSpPr>
          <p:cNvPr id="5" name="TextBox 5"/>
          <p:cNvSpPr txBox="1"/>
          <p:nvPr/>
        </p:nvSpPr>
        <p:spPr>
          <a:xfrm>
            <a:off x="632942" y="4271636"/>
            <a:ext cx="7907847" cy="3590727"/>
          </a:xfrm>
          <a:prstGeom prst="rect">
            <a:avLst/>
          </a:prstGeom>
        </p:spPr>
        <p:txBody>
          <a:bodyPr lIns="0" tIns="0" rIns="0" bIns="0" rtlCol="0" anchor="t">
            <a:spAutoFit/>
          </a:bodyPr>
          <a:lstStyle/>
          <a:p>
            <a:pPr marL="1075039" lvl="1" indent="-537519" algn="just">
              <a:lnSpc>
                <a:spcPts val="6971"/>
              </a:lnSpc>
              <a:buFont typeface="Arial"/>
              <a:buChar char="•"/>
            </a:pPr>
            <a:r>
              <a:rPr lang="en-US" sz="4400" dirty="0" smtClean="0">
                <a:solidFill>
                  <a:srgbClr val="000000"/>
                </a:solidFill>
                <a:latin typeface="Open Sans"/>
              </a:rPr>
              <a:t>Simple  Neural  </a:t>
            </a:r>
            <a:r>
              <a:rPr lang="en-US" sz="4400" dirty="0">
                <a:solidFill>
                  <a:srgbClr val="000000"/>
                </a:solidFill>
                <a:latin typeface="Open Sans"/>
              </a:rPr>
              <a:t>Network</a:t>
            </a:r>
          </a:p>
          <a:p>
            <a:pPr marL="1075039" lvl="1" indent="-537519" algn="just">
              <a:lnSpc>
                <a:spcPts val="6971"/>
              </a:lnSpc>
              <a:buFont typeface="Arial"/>
              <a:buChar char="•"/>
            </a:pPr>
            <a:r>
              <a:rPr lang="en-US" sz="4400" dirty="0">
                <a:solidFill>
                  <a:srgbClr val="000000"/>
                </a:solidFill>
                <a:latin typeface="Open Sans"/>
              </a:rPr>
              <a:t>Doc2Vec Model</a:t>
            </a:r>
          </a:p>
          <a:p>
            <a:pPr marL="1075039" lvl="1" indent="-537519" algn="just">
              <a:lnSpc>
                <a:spcPts val="6971"/>
              </a:lnSpc>
              <a:buFont typeface="Arial"/>
              <a:buChar char="•"/>
            </a:pPr>
            <a:r>
              <a:rPr lang="en-US" sz="4400" dirty="0">
                <a:solidFill>
                  <a:srgbClr val="000000"/>
                </a:solidFill>
                <a:latin typeface="Open Sans"/>
              </a:rPr>
              <a:t>Seq2Seq Model</a:t>
            </a:r>
          </a:p>
          <a:p>
            <a:pPr algn="just">
              <a:lnSpc>
                <a:spcPts val="6971"/>
              </a:lnSpc>
            </a:pPr>
            <a:endParaRPr/>
          </a:p>
        </p:txBody>
      </p:sp>
      <p:sp>
        <p:nvSpPr>
          <p:cNvPr id="6" name="TextBox 6"/>
          <p:cNvSpPr txBox="1"/>
          <p:nvPr/>
        </p:nvSpPr>
        <p:spPr>
          <a:xfrm>
            <a:off x="3229310" y="2376663"/>
            <a:ext cx="11829381" cy="77144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00000"/>
                </a:solidFill>
                <a:latin typeface="Canva Sans Bold"/>
              </a:rPr>
              <a:t>We have tried 3 type of models: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909" r="42084" b="292"/>
          <a:stretch>
            <a:fillRect/>
          </a:stretch>
        </p:blipFill>
        <p:spPr>
          <a:xfrm>
            <a:off x="543875" y="3401017"/>
            <a:ext cx="6926974" cy="6454914"/>
          </a:xfrm>
          <a:prstGeom prst="rect">
            <a:avLst/>
          </a:prstGeom>
        </p:spPr>
      </p:pic>
      <p:sp>
        <p:nvSpPr>
          <p:cNvPr id="3" name="TextBox 3"/>
          <p:cNvSpPr txBox="1"/>
          <p:nvPr/>
        </p:nvSpPr>
        <p:spPr>
          <a:xfrm>
            <a:off x="5242816" y="1801559"/>
            <a:ext cx="7162000" cy="947632"/>
          </a:xfrm>
          <a:prstGeom prst="rect">
            <a:avLst/>
          </a:prstGeom>
        </p:spPr>
        <p:txBody>
          <a:bodyPr lIns="0" tIns="0" rIns="0" bIns="0" rtlCol="0" anchor="t">
            <a:spAutoFit/>
          </a:bodyPr>
          <a:lstStyle/>
          <a:p>
            <a:pPr algn="ctr">
              <a:lnSpc>
                <a:spcPts val="8183"/>
              </a:lnSpc>
            </a:pPr>
            <a:r>
              <a:rPr lang="en-US" sz="4800" dirty="0">
                <a:solidFill>
                  <a:srgbClr val="000000"/>
                </a:solidFill>
                <a:latin typeface="Canva Sans Bold"/>
              </a:rPr>
              <a:t>Tokenizing the Data</a:t>
            </a:r>
          </a:p>
        </p:txBody>
      </p:sp>
      <p:sp>
        <p:nvSpPr>
          <p:cNvPr id="4" name="TextBox 4"/>
          <p:cNvSpPr txBox="1"/>
          <p:nvPr/>
        </p:nvSpPr>
        <p:spPr>
          <a:xfrm>
            <a:off x="8355594" y="3522363"/>
            <a:ext cx="8731876" cy="5735937"/>
          </a:xfrm>
          <a:prstGeom prst="rect">
            <a:avLst/>
          </a:prstGeom>
        </p:spPr>
        <p:txBody>
          <a:bodyPr lIns="0" tIns="0" rIns="0" bIns="0" rtlCol="0" anchor="t">
            <a:spAutoFit/>
          </a:bodyPr>
          <a:lstStyle/>
          <a:p>
            <a:pPr marL="639923" lvl="1" indent="-319962">
              <a:lnSpc>
                <a:spcPts val="4149"/>
              </a:lnSpc>
              <a:buFont typeface="Arial"/>
              <a:buChar char="•"/>
            </a:pPr>
            <a:r>
              <a:rPr lang="en-US" sz="2963">
                <a:solidFill>
                  <a:srgbClr val="000000"/>
                </a:solidFill>
                <a:latin typeface="Canva Sans"/>
              </a:rPr>
              <a:t>'Tokenization' is the process of breaking down a text into individual words or tokens.</a:t>
            </a:r>
          </a:p>
          <a:p>
            <a:pPr marL="639923" lvl="1" indent="-319962">
              <a:lnSpc>
                <a:spcPts val="4149"/>
              </a:lnSpc>
              <a:buFont typeface="Arial"/>
              <a:buChar char="•"/>
            </a:pPr>
            <a:r>
              <a:rPr lang="en-US" sz="2963">
                <a:solidFill>
                  <a:srgbClr val="000000"/>
                </a:solidFill>
                <a:latin typeface="Canva Sans"/>
              </a:rPr>
              <a:t>'fit_on_texts' is a method used to learn the vocabulary of a given text corpus. The method takes in a text corpus and learns the frequency distribution of the words in the corpus.</a:t>
            </a:r>
          </a:p>
          <a:p>
            <a:pPr marL="639923" lvl="1" indent="-319962">
              <a:lnSpc>
                <a:spcPts val="4149"/>
              </a:lnSpc>
              <a:buFont typeface="Arial"/>
              <a:buChar char="•"/>
            </a:pPr>
            <a:r>
              <a:rPr lang="en-US" sz="2963">
                <a:solidFill>
                  <a:srgbClr val="000000"/>
                </a:solidFill>
                <a:latin typeface="Canva Sans"/>
              </a:rPr>
              <a:t>'texts_to_sequences' is a method used to convert a list of texts into a list of sequences of integers, where each integer represents a unique word in the text corpus.</a:t>
            </a:r>
          </a:p>
        </p:txBody>
      </p:sp>
      <p:sp>
        <p:nvSpPr>
          <p:cNvPr id="5" name="TextBox 5"/>
          <p:cNvSpPr txBox="1"/>
          <p:nvPr/>
        </p:nvSpPr>
        <p:spPr>
          <a:xfrm>
            <a:off x="6637783" y="482918"/>
            <a:ext cx="3911947" cy="975267"/>
          </a:xfrm>
          <a:prstGeom prst="rect">
            <a:avLst/>
          </a:prstGeom>
        </p:spPr>
        <p:txBody>
          <a:bodyPr lIns="0" tIns="0" rIns="0" bIns="0" rtlCol="0" anchor="t">
            <a:spAutoFit/>
          </a:bodyPr>
          <a:lstStyle/>
          <a:p>
            <a:pPr algn="r">
              <a:lnSpc>
                <a:spcPts val="7920"/>
              </a:lnSpc>
            </a:pPr>
            <a:r>
              <a:rPr lang="en-US" sz="6000" dirty="0">
                <a:solidFill>
                  <a:srgbClr val="484B4B"/>
                </a:solidFill>
                <a:latin typeface="Poppins Medium"/>
              </a:rPr>
              <a:t>MODEL-1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23" t="2775" b="3526"/>
          <a:stretch>
            <a:fillRect/>
          </a:stretch>
        </p:blipFill>
        <p:spPr>
          <a:xfrm>
            <a:off x="2265379" y="1871205"/>
            <a:ext cx="14087031" cy="2620707"/>
          </a:xfrm>
          <a:prstGeom prst="rect">
            <a:avLst/>
          </a:prstGeom>
        </p:spPr>
      </p:pic>
      <p:sp>
        <p:nvSpPr>
          <p:cNvPr id="3" name="TextBox 3"/>
          <p:cNvSpPr txBox="1"/>
          <p:nvPr/>
        </p:nvSpPr>
        <p:spPr>
          <a:xfrm>
            <a:off x="5676842" y="537582"/>
            <a:ext cx="5926606" cy="886987"/>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Encoding the Data</a:t>
            </a:r>
          </a:p>
        </p:txBody>
      </p:sp>
      <p:sp>
        <p:nvSpPr>
          <p:cNvPr id="4" name="TextBox 4"/>
          <p:cNvSpPr txBox="1"/>
          <p:nvPr/>
        </p:nvSpPr>
        <p:spPr>
          <a:xfrm>
            <a:off x="2028930" y="5076825"/>
            <a:ext cx="14323480" cy="4780699"/>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'Encoding ' the data means converting all the words in our corpus to vector of numbers.</a:t>
            </a:r>
          </a:p>
          <a:p>
            <a:pPr marL="734059" lvl="1" indent="-367030">
              <a:lnSpc>
                <a:spcPts val="4759"/>
              </a:lnSpc>
              <a:buFont typeface="Arial"/>
              <a:buChar char="•"/>
            </a:pPr>
            <a:r>
              <a:rPr lang="en-US" sz="3399">
                <a:solidFill>
                  <a:srgbClr val="000000"/>
                </a:solidFill>
                <a:latin typeface="Canva Sans"/>
              </a:rPr>
              <a:t>'pad_sequences()' is a method used in natural language processing (NLP) to convert a list of sequences of different lengths into a matrix of fixed-length sequences.</a:t>
            </a:r>
          </a:p>
          <a:p>
            <a:pPr marL="734059" lvl="1" indent="-367030">
              <a:lnSpc>
                <a:spcPts val="4759"/>
              </a:lnSpc>
              <a:buFont typeface="Arial"/>
              <a:buChar char="•"/>
            </a:pPr>
            <a:r>
              <a:rPr lang="en-US" sz="3399">
                <a:solidFill>
                  <a:srgbClr val="000000"/>
                </a:solidFill>
                <a:latin typeface="Canva Sans"/>
              </a:rPr>
              <a:t>LabelEncoder.fit_transform() is a method used to transform categorical data into numerical data that can be used as input to a machine learning model.</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14400" y="1358951"/>
            <a:ext cx="11829381" cy="811449"/>
          </a:xfrm>
          <a:prstGeom prst="rect">
            <a:avLst/>
          </a:prstGeom>
        </p:spPr>
        <p:txBody>
          <a:bodyPr lIns="0" tIns="0" rIns="0" bIns="0" rtlCol="0" anchor="t">
            <a:spAutoFit/>
          </a:bodyPr>
          <a:lstStyle/>
          <a:p>
            <a:pPr marL="0" lvl="0" indent="0" algn="ctr">
              <a:lnSpc>
                <a:spcPts val="6720"/>
              </a:lnSpc>
              <a:spcBef>
                <a:spcPct val="0"/>
              </a:spcBef>
            </a:pPr>
            <a:r>
              <a:rPr lang="en-US" sz="4800">
                <a:solidFill>
                  <a:srgbClr val="000000"/>
                </a:solidFill>
                <a:latin typeface="Canva Sans Bold"/>
              </a:rPr>
              <a:t>Creating Simple Neural Network Model</a:t>
            </a:r>
          </a:p>
        </p:txBody>
      </p:sp>
      <p:sp>
        <p:nvSpPr>
          <p:cNvPr id="3" name="TextBox 3"/>
          <p:cNvSpPr txBox="1"/>
          <p:nvPr/>
        </p:nvSpPr>
        <p:spPr>
          <a:xfrm>
            <a:off x="615996" y="5961236"/>
            <a:ext cx="17420076" cy="2976245"/>
          </a:xfrm>
          <a:prstGeom prst="rect">
            <a:avLst/>
          </a:prstGeom>
        </p:spPr>
        <p:txBody>
          <a:bodyPr lIns="0" tIns="0" rIns="0" bIns="0" rtlCol="0" anchor="t">
            <a:spAutoFit/>
          </a:bodyPr>
          <a:lstStyle/>
          <a:p>
            <a:pPr marL="528954" lvl="1" indent="-264477">
              <a:lnSpc>
                <a:spcPts val="3429"/>
              </a:lnSpc>
              <a:buFont typeface="Arial"/>
              <a:buChar char="•"/>
            </a:pPr>
            <a:r>
              <a:rPr lang="en-US" sz="2449">
                <a:solidFill>
                  <a:srgbClr val="000000"/>
                </a:solidFill>
                <a:latin typeface="Canva Sans"/>
              </a:rPr>
              <a:t>The first layer in this model is an input layer for the Keras model.</a:t>
            </a:r>
          </a:p>
          <a:p>
            <a:pPr marL="528954" lvl="1" indent="-264477">
              <a:lnSpc>
                <a:spcPts val="3429"/>
              </a:lnSpc>
              <a:buFont typeface="Arial"/>
              <a:buChar char="•"/>
            </a:pPr>
            <a:r>
              <a:rPr lang="en-US" sz="2449">
                <a:solidFill>
                  <a:srgbClr val="000000"/>
                </a:solidFill>
                <a:latin typeface="Canva Sans"/>
              </a:rPr>
              <a:t> The second layer is an embedding layer that maps the input text sequence to a fixed-length vector representation.</a:t>
            </a:r>
          </a:p>
          <a:p>
            <a:pPr marL="528954" lvl="1" indent="-264477">
              <a:lnSpc>
                <a:spcPts val="3429"/>
              </a:lnSpc>
              <a:buFont typeface="Arial"/>
              <a:buChar char="•"/>
            </a:pPr>
            <a:r>
              <a:rPr lang="en-US" sz="2449">
                <a:solidFill>
                  <a:srgbClr val="000000"/>
                </a:solidFill>
                <a:latin typeface="Canva Sans"/>
              </a:rPr>
              <a:t>The third layer is a recurrent layer using LSTM cells. We have used 10 LSTM usints in this layer.</a:t>
            </a:r>
          </a:p>
          <a:p>
            <a:pPr marL="528954" lvl="1" indent="-264477">
              <a:lnSpc>
                <a:spcPts val="3429"/>
              </a:lnSpc>
              <a:buFont typeface="Arial"/>
              <a:buChar char="•"/>
            </a:pPr>
            <a:r>
              <a:rPr lang="en-US" sz="2449">
                <a:solidFill>
                  <a:srgbClr val="000000"/>
                </a:solidFill>
                <a:latin typeface="Canva Sans"/>
              </a:rPr>
              <a:t>The fourth layer is just flattening the output from LSTM layer means converting it to 1-D.</a:t>
            </a:r>
          </a:p>
          <a:p>
            <a:pPr marL="528954" lvl="1" indent="-264477">
              <a:lnSpc>
                <a:spcPts val="3429"/>
              </a:lnSpc>
              <a:buFont typeface="Arial"/>
              <a:buChar char="•"/>
            </a:pPr>
            <a:r>
              <a:rPr lang="en-US" sz="2449">
                <a:solidFill>
                  <a:srgbClr val="000000"/>
                </a:solidFill>
                <a:latin typeface="Canva Sans"/>
              </a:rPr>
              <a:t>The fifth layer is just a simple dense layer of a neural network that gives us the final output using 'softmax' as the activation function.</a:t>
            </a:r>
          </a:p>
        </p:txBody>
      </p:sp>
      <p:pic>
        <p:nvPicPr>
          <p:cNvPr id="4" name="Picture 4"/>
          <p:cNvPicPr>
            <a:picLocks noChangeAspect="1"/>
          </p:cNvPicPr>
          <p:nvPr/>
        </p:nvPicPr>
        <p:blipFill>
          <a:blip r:embed="rId2"/>
          <a:srcRect l="9141"/>
          <a:stretch>
            <a:fillRect/>
          </a:stretch>
        </p:blipFill>
        <p:spPr>
          <a:xfrm>
            <a:off x="1631830" y="2844769"/>
            <a:ext cx="15024340" cy="244417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11" b="45526"/>
          <a:stretch>
            <a:fillRect/>
          </a:stretch>
        </p:blipFill>
        <p:spPr>
          <a:xfrm>
            <a:off x="3047566" y="1750132"/>
            <a:ext cx="12837823" cy="2707397"/>
          </a:xfrm>
          <a:prstGeom prst="rect">
            <a:avLst/>
          </a:prstGeom>
        </p:spPr>
      </p:pic>
      <p:sp>
        <p:nvSpPr>
          <p:cNvPr id="3" name="TextBox 3"/>
          <p:cNvSpPr txBox="1"/>
          <p:nvPr/>
        </p:nvSpPr>
        <p:spPr>
          <a:xfrm>
            <a:off x="5543370" y="626160"/>
            <a:ext cx="7201261" cy="934487"/>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Compiling</a:t>
            </a:r>
            <a:r>
              <a:rPr lang="en-US" sz="5565" dirty="0">
                <a:solidFill>
                  <a:srgbClr val="000000"/>
                </a:solidFill>
                <a:latin typeface="Canva Sans Bold"/>
              </a:rPr>
              <a:t> </a:t>
            </a:r>
            <a:r>
              <a:rPr lang="en-US" sz="4800" dirty="0">
                <a:solidFill>
                  <a:srgbClr val="000000"/>
                </a:solidFill>
                <a:latin typeface="Canva Sans Bold"/>
              </a:rPr>
              <a:t>the</a:t>
            </a:r>
            <a:r>
              <a:rPr lang="en-US" sz="5565" dirty="0">
                <a:solidFill>
                  <a:srgbClr val="000000"/>
                </a:solidFill>
                <a:latin typeface="Canva Sans Bold"/>
              </a:rPr>
              <a:t> </a:t>
            </a:r>
            <a:r>
              <a:rPr lang="en-US" sz="4800" dirty="0">
                <a:solidFill>
                  <a:srgbClr val="000000"/>
                </a:solidFill>
                <a:latin typeface="Canva Sans Bold"/>
              </a:rPr>
              <a:t>model</a:t>
            </a:r>
          </a:p>
        </p:txBody>
      </p:sp>
      <p:sp>
        <p:nvSpPr>
          <p:cNvPr id="4" name="TextBox 4"/>
          <p:cNvSpPr txBox="1"/>
          <p:nvPr/>
        </p:nvSpPr>
        <p:spPr>
          <a:xfrm>
            <a:off x="1836070" y="4726955"/>
            <a:ext cx="15260814" cy="53149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nva Sans"/>
              </a:rPr>
              <a:t>The first line of code compiles the neural network model and sets the loss function, optimizer, and metrics that will be used to train the model. The </a:t>
            </a:r>
            <a:r>
              <a:rPr lang="en-US" sz="3000">
                <a:solidFill>
                  <a:srgbClr val="000000"/>
                </a:solidFill>
                <a:latin typeface="Canva Sans Semi-Bold"/>
              </a:rPr>
              <a:t>metrics</a:t>
            </a:r>
            <a:r>
              <a:rPr lang="en-US" sz="3000">
                <a:solidFill>
                  <a:srgbClr val="000000"/>
                </a:solidFill>
                <a:latin typeface="Canva Sans"/>
              </a:rPr>
              <a:t> parameter specifies the evaluation metric to be used during training, which is set to 'accuracy'.</a:t>
            </a:r>
          </a:p>
          <a:p>
            <a:pPr marL="647702" lvl="1" indent="-323851">
              <a:lnSpc>
                <a:spcPts val="4200"/>
              </a:lnSpc>
              <a:buFont typeface="Arial"/>
              <a:buChar char="•"/>
            </a:pPr>
            <a:r>
              <a:rPr lang="en-US" sz="3000">
                <a:solidFill>
                  <a:srgbClr val="000000"/>
                </a:solidFill>
                <a:latin typeface="Canva Sans"/>
              </a:rPr>
              <a:t>The second line of code trains the compiled model using the training data, x_train, and y_train. The epochs parameter specifies the number of iterations over the entire dataset to be performed during training, which is set to 300 in this case. The fit() method returns a History object which contains information about the training process, including the values of the specified metrics at each epoch.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752"/>
          <a:stretch>
            <a:fillRect/>
          </a:stretch>
        </p:blipFill>
        <p:spPr>
          <a:xfrm>
            <a:off x="3209508" y="1452487"/>
            <a:ext cx="12062471" cy="4254881"/>
          </a:xfrm>
          <a:prstGeom prst="rect">
            <a:avLst/>
          </a:prstGeom>
        </p:spPr>
      </p:pic>
      <p:sp>
        <p:nvSpPr>
          <p:cNvPr id="3" name="TextBox 3"/>
          <p:cNvSpPr txBox="1"/>
          <p:nvPr/>
        </p:nvSpPr>
        <p:spPr>
          <a:xfrm>
            <a:off x="4696717" y="500138"/>
            <a:ext cx="9088052"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Predicting from the model</a:t>
            </a:r>
          </a:p>
        </p:txBody>
      </p:sp>
      <p:sp>
        <p:nvSpPr>
          <p:cNvPr id="4" name="TextBox 4"/>
          <p:cNvSpPr txBox="1"/>
          <p:nvPr/>
        </p:nvSpPr>
        <p:spPr>
          <a:xfrm>
            <a:off x="1707079" y="5887874"/>
            <a:ext cx="15260814" cy="42481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nva Sans"/>
              </a:rPr>
              <a:t>In this, we are taking the input string from the user and then pre-processing that string as done earlier by converting it into lowercase and removing punctuations.</a:t>
            </a:r>
          </a:p>
          <a:p>
            <a:pPr marL="647702" lvl="1" indent="-323851">
              <a:lnSpc>
                <a:spcPts val="4200"/>
              </a:lnSpc>
              <a:buFont typeface="Arial"/>
              <a:buChar char="•"/>
            </a:pPr>
            <a:r>
              <a:rPr lang="en-US" sz="3000">
                <a:solidFill>
                  <a:srgbClr val="000000"/>
                </a:solidFill>
                <a:latin typeface="Canva Sans"/>
              </a:rPr>
              <a:t>Next, we tokenized the input string in the same manner as done earlier.</a:t>
            </a:r>
          </a:p>
          <a:p>
            <a:pPr marL="647702" lvl="1" indent="-323851">
              <a:lnSpc>
                <a:spcPts val="4200"/>
              </a:lnSpc>
              <a:buFont typeface="Arial"/>
              <a:buChar char="•"/>
            </a:pPr>
            <a:r>
              <a:rPr lang="en-US" sz="3000">
                <a:solidFill>
                  <a:srgbClr val="000000"/>
                </a:solidFill>
                <a:latin typeface="Canva Sans"/>
              </a:rPr>
              <a:t>Then we predict the output for the user string using the model.</a:t>
            </a:r>
          </a:p>
          <a:p>
            <a:pPr marL="647702" lvl="1" indent="-323851">
              <a:lnSpc>
                <a:spcPts val="4200"/>
              </a:lnSpc>
              <a:buFont typeface="Arial"/>
              <a:buChar char="•"/>
            </a:pPr>
            <a:r>
              <a:rPr lang="en-US" sz="3000">
                <a:solidFill>
                  <a:srgbClr val="000000"/>
                </a:solidFill>
                <a:latin typeface="Canva Sans"/>
              </a:rPr>
              <a:t>Our model is just matching the res_tag of the string and bringing the random response from the list of answers for that question.</a:t>
            </a:r>
          </a:p>
          <a:p>
            <a:pPr marL="647702" lvl="1" indent="-323851">
              <a:lnSpc>
                <a:spcPts val="4200"/>
              </a:lnSpc>
              <a:buFont typeface="Arial"/>
              <a:buChar char="•"/>
            </a:pPr>
            <a:r>
              <a:rPr lang="en-US" sz="3000">
                <a:solidFill>
                  <a:srgbClr val="000000"/>
                </a:solidFill>
                <a:latin typeface="Canva Sans"/>
              </a:rPr>
              <a:t>If the tag is goodbye, then our model exits.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33"/>
          <a:stretch>
            <a:fillRect/>
          </a:stretch>
        </p:blipFill>
        <p:spPr>
          <a:xfrm>
            <a:off x="840621" y="1566700"/>
            <a:ext cx="16655843" cy="7895751"/>
          </a:xfrm>
          <a:prstGeom prst="rect">
            <a:avLst/>
          </a:prstGeom>
        </p:spPr>
      </p:pic>
      <p:sp>
        <p:nvSpPr>
          <p:cNvPr id="3" name="TextBox 3"/>
          <p:cNvSpPr txBox="1"/>
          <p:nvPr/>
        </p:nvSpPr>
        <p:spPr>
          <a:xfrm>
            <a:off x="1346915" y="485775"/>
            <a:ext cx="15912385" cy="771525"/>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000000"/>
                </a:solidFill>
                <a:latin typeface="Canva Sans Bold"/>
              </a:rPr>
              <a:t>Sample conversation with chatbot using Model-1</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2891" y="4585276"/>
            <a:ext cx="8307261" cy="3143180"/>
          </a:xfrm>
          <a:prstGeom prst="rect">
            <a:avLst/>
          </a:prstGeom>
        </p:spPr>
      </p:pic>
      <p:sp>
        <p:nvSpPr>
          <p:cNvPr id="3" name="TextBox 3"/>
          <p:cNvSpPr txBox="1"/>
          <p:nvPr/>
        </p:nvSpPr>
        <p:spPr>
          <a:xfrm>
            <a:off x="6829459" y="848642"/>
            <a:ext cx="4119156" cy="975267"/>
          </a:xfrm>
          <a:prstGeom prst="rect">
            <a:avLst/>
          </a:prstGeom>
        </p:spPr>
        <p:txBody>
          <a:bodyPr lIns="0" tIns="0" rIns="0" bIns="0" rtlCol="0" anchor="t">
            <a:spAutoFit/>
          </a:bodyPr>
          <a:lstStyle/>
          <a:p>
            <a:pPr algn="r">
              <a:lnSpc>
                <a:spcPts val="7920"/>
              </a:lnSpc>
            </a:pPr>
            <a:r>
              <a:rPr lang="en-US" sz="6000" dirty="0">
                <a:solidFill>
                  <a:srgbClr val="484B4B"/>
                </a:solidFill>
                <a:latin typeface="Poppins Medium"/>
              </a:rPr>
              <a:t>MODEL-2</a:t>
            </a:r>
          </a:p>
        </p:txBody>
      </p:sp>
      <p:sp>
        <p:nvSpPr>
          <p:cNvPr id="4" name="TextBox 4"/>
          <p:cNvSpPr txBox="1"/>
          <p:nvPr/>
        </p:nvSpPr>
        <p:spPr>
          <a:xfrm>
            <a:off x="2974347" y="2264946"/>
            <a:ext cx="11829381" cy="771443"/>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00000"/>
                </a:solidFill>
                <a:latin typeface="Canva Sans Bold"/>
              </a:rPr>
              <a:t>What is Doc2Vec?</a:t>
            </a:r>
          </a:p>
        </p:txBody>
      </p:sp>
      <p:sp>
        <p:nvSpPr>
          <p:cNvPr id="5" name="TextBox 5"/>
          <p:cNvSpPr txBox="1"/>
          <p:nvPr/>
        </p:nvSpPr>
        <p:spPr>
          <a:xfrm>
            <a:off x="8889037" y="3898307"/>
            <a:ext cx="8601193" cy="5589566"/>
          </a:xfrm>
          <a:prstGeom prst="rect">
            <a:avLst/>
          </a:prstGeom>
        </p:spPr>
        <p:txBody>
          <a:bodyPr lIns="0" tIns="0" rIns="0" bIns="0" rtlCol="0" anchor="t">
            <a:spAutoFit/>
          </a:bodyPr>
          <a:lstStyle/>
          <a:p>
            <a:pPr marL="572133" lvl="1" indent="-286066">
              <a:lnSpc>
                <a:spcPts val="3709"/>
              </a:lnSpc>
              <a:buFont typeface="Arial"/>
              <a:buChar char="•"/>
            </a:pPr>
            <a:r>
              <a:rPr lang="en-US" sz="2649">
                <a:solidFill>
                  <a:srgbClr val="000000"/>
                </a:solidFill>
                <a:latin typeface="Canva Sans"/>
              </a:rPr>
              <a:t>Gensim is a python open source library that is used to  convert documents to vectors. It is used to perform complex NLP tasks. </a:t>
            </a:r>
          </a:p>
          <a:p>
            <a:pPr>
              <a:lnSpc>
                <a:spcPts val="3709"/>
              </a:lnSpc>
            </a:pPr>
            <a:endParaRPr/>
          </a:p>
          <a:p>
            <a:pPr marL="572133" lvl="1" indent="-286066">
              <a:lnSpc>
                <a:spcPts val="3709"/>
              </a:lnSpc>
              <a:buFont typeface="Arial"/>
              <a:buChar char="•"/>
            </a:pPr>
            <a:r>
              <a:rPr lang="en-US" sz="2649">
                <a:solidFill>
                  <a:srgbClr val="000000"/>
                </a:solidFill>
                <a:latin typeface="Canva Sans"/>
              </a:rPr>
              <a:t>Doc2Vec is a model from the gensim library. It is more generalized form of word2vec.</a:t>
            </a:r>
          </a:p>
          <a:p>
            <a:pPr>
              <a:lnSpc>
                <a:spcPts val="3709"/>
              </a:lnSpc>
            </a:pPr>
            <a:endParaRPr/>
          </a:p>
          <a:p>
            <a:pPr marL="572133" lvl="1" indent="-286066">
              <a:lnSpc>
                <a:spcPts val="3709"/>
              </a:lnSpc>
              <a:buFont typeface="Arial"/>
              <a:buChar char="•"/>
            </a:pPr>
            <a:r>
              <a:rPr lang="en-US" sz="2649">
                <a:solidFill>
                  <a:srgbClr val="000000"/>
                </a:solidFill>
                <a:latin typeface="Canva Sans"/>
              </a:rPr>
              <a:t>Word2vec converts every word to a vector but, Doc2vec coverts every sentence(questions here) in our corpus to a vector rather than converting words to vectors.</a:t>
            </a:r>
          </a:p>
          <a:p>
            <a:pPr>
              <a:lnSpc>
                <a:spcPts val="3709"/>
              </a:lnSpc>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1" r="245" b="442"/>
          <a:stretch>
            <a:fillRect/>
          </a:stretch>
        </p:blipFill>
        <p:spPr>
          <a:xfrm>
            <a:off x="3762641" y="2071706"/>
            <a:ext cx="9556833" cy="4024026"/>
          </a:xfrm>
          <a:prstGeom prst="rect">
            <a:avLst/>
          </a:prstGeom>
        </p:spPr>
      </p:pic>
      <p:sp>
        <p:nvSpPr>
          <p:cNvPr id="3" name="TextBox 3"/>
          <p:cNvSpPr txBox="1"/>
          <p:nvPr/>
        </p:nvSpPr>
        <p:spPr>
          <a:xfrm>
            <a:off x="2852448" y="942975"/>
            <a:ext cx="11829381" cy="77144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00000"/>
                </a:solidFill>
                <a:latin typeface="Canva Sans Bold"/>
              </a:rPr>
              <a:t>Why Doc2Vec?  </a:t>
            </a:r>
          </a:p>
        </p:txBody>
      </p:sp>
      <p:sp>
        <p:nvSpPr>
          <p:cNvPr id="4" name="TextBox 4"/>
          <p:cNvSpPr txBox="1"/>
          <p:nvPr/>
        </p:nvSpPr>
        <p:spPr>
          <a:xfrm>
            <a:off x="1198301" y="6395870"/>
            <a:ext cx="16060999" cy="3190912"/>
          </a:xfrm>
          <a:prstGeom prst="rect">
            <a:avLst/>
          </a:prstGeom>
        </p:spPr>
        <p:txBody>
          <a:bodyPr lIns="0" tIns="0" rIns="0" bIns="0" rtlCol="0" anchor="t">
            <a:spAutoFit/>
          </a:bodyPr>
          <a:lstStyle/>
          <a:p>
            <a:pPr marL="564814" lvl="1" indent="-282407">
              <a:lnSpc>
                <a:spcPts val="3662"/>
              </a:lnSpc>
              <a:buFont typeface="Arial"/>
              <a:buChar char="•"/>
            </a:pPr>
            <a:r>
              <a:rPr lang="en-US" sz="2616">
                <a:solidFill>
                  <a:srgbClr val="000000"/>
                </a:solidFill>
                <a:latin typeface="Canva Sans"/>
              </a:rPr>
              <a:t>Word2vec is a computationally effective way for converting words to multi-dimensional vectors.</a:t>
            </a:r>
          </a:p>
          <a:p>
            <a:pPr marL="564814" lvl="1" indent="-282407">
              <a:lnSpc>
                <a:spcPts val="3662"/>
              </a:lnSpc>
              <a:buFont typeface="Arial"/>
              <a:buChar char="•"/>
            </a:pPr>
            <a:r>
              <a:rPr lang="en-US" sz="2616">
                <a:solidFill>
                  <a:srgbClr val="000000"/>
                </a:solidFill>
                <a:latin typeface="Canva Sans"/>
              </a:rPr>
              <a:t>Word2vec can rely on 2 models to make vectors, one is CBOW (Finding target word from context words) and other is Skip-gram (Finding context words using target word).</a:t>
            </a:r>
          </a:p>
          <a:p>
            <a:pPr marL="564814" lvl="1" indent="-282407">
              <a:lnSpc>
                <a:spcPts val="3662"/>
              </a:lnSpc>
              <a:buFont typeface="Arial"/>
              <a:buChar char="•"/>
            </a:pPr>
            <a:r>
              <a:rPr lang="en-US" sz="2616">
                <a:solidFill>
                  <a:srgbClr val="000000"/>
                </a:solidFill>
                <a:latin typeface="Canva Sans"/>
              </a:rPr>
              <a:t>But problem with Word2vec is that it can be effective only when we want to find the most similar words and not for finding most similar sentences.</a:t>
            </a:r>
          </a:p>
          <a:p>
            <a:pPr marL="564814" lvl="1" indent="-282407">
              <a:lnSpc>
                <a:spcPts val="3662"/>
              </a:lnSpc>
              <a:buFont typeface="Arial"/>
              <a:buChar char="•"/>
            </a:pPr>
            <a:r>
              <a:rPr lang="en-US" sz="2616">
                <a:solidFill>
                  <a:srgbClr val="000000"/>
                </a:solidFill>
                <a:latin typeface="Canva Sans"/>
              </a:rPr>
              <a:t>Here Doc2vec comes to rescue, Doc2vec converts whole sentence to a vector so we can find the most similar sentence to our input sentence easily.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57" r="454" b="3157"/>
          <a:stretch>
            <a:fillRect/>
          </a:stretch>
        </p:blipFill>
        <p:spPr>
          <a:xfrm>
            <a:off x="2789466" y="2249214"/>
            <a:ext cx="12415152" cy="2847782"/>
          </a:xfrm>
          <a:prstGeom prst="rect">
            <a:avLst/>
          </a:prstGeom>
        </p:spPr>
      </p:pic>
      <p:sp>
        <p:nvSpPr>
          <p:cNvPr id="3" name="TextBox 3"/>
          <p:cNvSpPr txBox="1"/>
          <p:nvPr/>
        </p:nvSpPr>
        <p:spPr>
          <a:xfrm>
            <a:off x="2789466" y="923925"/>
            <a:ext cx="11829381" cy="863573"/>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Canva Sans Bold"/>
              </a:rPr>
              <a:t>Creating  Doc2Vec  Model</a:t>
            </a:r>
          </a:p>
        </p:txBody>
      </p:sp>
      <p:sp>
        <p:nvSpPr>
          <p:cNvPr id="4" name="TextBox 4"/>
          <p:cNvSpPr txBox="1"/>
          <p:nvPr/>
        </p:nvSpPr>
        <p:spPr>
          <a:xfrm>
            <a:off x="717380" y="5637051"/>
            <a:ext cx="16853239" cy="3863542"/>
          </a:xfrm>
          <a:prstGeom prst="rect">
            <a:avLst/>
          </a:prstGeom>
        </p:spPr>
        <p:txBody>
          <a:bodyPr lIns="0" tIns="0" rIns="0" bIns="0" rtlCol="0" anchor="t">
            <a:spAutoFit/>
          </a:bodyPr>
          <a:lstStyle/>
          <a:p>
            <a:pPr marL="593722" lvl="1" indent="-296861">
              <a:lnSpc>
                <a:spcPts val="3849"/>
              </a:lnSpc>
              <a:buFont typeface="Arial"/>
              <a:buChar char="•"/>
            </a:pPr>
            <a:r>
              <a:rPr lang="en-US" sz="2749">
                <a:solidFill>
                  <a:srgbClr val="000000"/>
                </a:solidFill>
                <a:latin typeface="Canva Sans"/>
              </a:rPr>
              <a:t>Initially we will tokenize each sentence in our corpus.</a:t>
            </a:r>
          </a:p>
          <a:p>
            <a:pPr marL="593722" lvl="1" indent="-296861">
              <a:lnSpc>
                <a:spcPts val="3849"/>
              </a:lnSpc>
              <a:buFont typeface="Arial"/>
              <a:buChar char="•"/>
            </a:pPr>
            <a:r>
              <a:rPr lang="en-US" sz="2749">
                <a:solidFill>
                  <a:srgbClr val="000000"/>
                </a:solidFill>
                <a:latin typeface="Canva Sans"/>
              </a:rPr>
              <a:t>Then we need the tagged document for every sentence which we will generate by using the TaggedDocument() function.</a:t>
            </a:r>
          </a:p>
          <a:p>
            <a:pPr marL="593722" lvl="1" indent="-296861">
              <a:lnSpc>
                <a:spcPts val="3849"/>
              </a:lnSpc>
              <a:buFont typeface="Arial"/>
              <a:buChar char="•"/>
            </a:pPr>
            <a:r>
              <a:rPr lang="en-US" sz="2749">
                <a:solidFill>
                  <a:srgbClr val="000000"/>
                </a:solidFill>
                <a:latin typeface="Canva Sans"/>
              </a:rPr>
              <a:t>The we will train our model by using vector size as 30, window as 10 and min_count as 1.</a:t>
            </a:r>
          </a:p>
          <a:p>
            <a:pPr marL="593722" lvl="1" indent="-296861">
              <a:lnSpc>
                <a:spcPts val="3849"/>
              </a:lnSpc>
              <a:buFont typeface="Arial"/>
              <a:buChar char="•"/>
            </a:pPr>
            <a:r>
              <a:rPr lang="en-US" sz="2749">
                <a:solidFill>
                  <a:srgbClr val="000000"/>
                </a:solidFill>
                <a:latin typeface="Canva Sans"/>
              </a:rPr>
              <a:t>Parameters are: </a:t>
            </a:r>
          </a:p>
          <a:p>
            <a:pPr marL="593722" lvl="1" indent="-296861">
              <a:lnSpc>
                <a:spcPts val="3849"/>
              </a:lnSpc>
              <a:buFont typeface="Arial"/>
              <a:buChar char="•"/>
            </a:pPr>
            <a:r>
              <a:rPr lang="en-US" sz="2749">
                <a:solidFill>
                  <a:srgbClr val="000000"/>
                </a:solidFill>
                <a:latin typeface="Canva Sans"/>
              </a:rPr>
              <a:t>'vector size' represents the size of the vector every question will be converted to.</a:t>
            </a:r>
          </a:p>
          <a:p>
            <a:pPr marL="593722" lvl="1" indent="-296861">
              <a:lnSpc>
                <a:spcPts val="3849"/>
              </a:lnSpc>
              <a:buFont typeface="Arial"/>
              <a:buChar char="•"/>
            </a:pPr>
            <a:r>
              <a:rPr lang="en-US" sz="2749">
                <a:solidFill>
                  <a:srgbClr val="000000"/>
                </a:solidFill>
                <a:latin typeface="Canva Sans"/>
              </a:rPr>
              <a:t> 'window' represents the maximum distance between the current and predicted words.</a:t>
            </a:r>
          </a:p>
          <a:p>
            <a:pPr marL="593722" lvl="1" indent="-296861">
              <a:lnSpc>
                <a:spcPts val="3849"/>
              </a:lnSpc>
              <a:buFont typeface="Arial"/>
              <a:buChar char="•"/>
            </a:pPr>
            <a:r>
              <a:rPr lang="en-US" sz="2749">
                <a:solidFill>
                  <a:srgbClr val="000000"/>
                </a:solidFill>
                <a:latin typeface="Canva Sans"/>
              </a:rPr>
              <a:t> 'min_count' represents the minimum frequency of the words below which they shall be ignored.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1275" y="4220572"/>
            <a:ext cx="5184058" cy="2714944"/>
            <a:chOff x="0" y="0"/>
            <a:chExt cx="6912077" cy="3619925"/>
          </a:xfrm>
        </p:grpSpPr>
        <p:pic>
          <p:nvPicPr>
            <p:cNvPr id="3" name="Picture 3"/>
            <p:cNvPicPr>
              <a:picLocks noChangeAspect="1"/>
            </p:cNvPicPr>
            <p:nvPr/>
          </p:nvPicPr>
          <p:blipFill>
            <a:blip r:embed="rId2"/>
            <a:srcRect t="6700" b="6700"/>
            <a:stretch>
              <a:fillRect/>
            </a:stretch>
          </p:blipFill>
          <p:spPr>
            <a:xfrm>
              <a:off x="0" y="0"/>
              <a:ext cx="6912077" cy="3619925"/>
            </a:xfrm>
            <a:prstGeom prst="rect">
              <a:avLst/>
            </a:prstGeom>
          </p:spPr>
        </p:pic>
      </p:grpSp>
      <p:sp>
        <p:nvSpPr>
          <p:cNvPr id="4" name="TextBox 4"/>
          <p:cNvSpPr txBox="1"/>
          <p:nvPr/>
        </p:nvSpPr>
        <p:spPr>
          <a:xfrm>
            <a:off x="1028700" y="2155566"/>
            <a:ext cx="16269600" cy="1120140"/>
          </a:xfrm>
          <a:prstGeom prst="rect">
            <a:avLst/>
          </a:prstGeom>
        </p:spPr>
        <p:txBody>
          <a:bodyPr lIns="0" tIns="0" rIns="0" bIns="0" rtlCol="0" anchor="t">
            <a:spAutoFit/>
          </a:bodyPr>
          <a:lstStyle/>
          <a:p>
            <a:pPr marL="0" lvl="0" indent="0" algn="l">
              <a:lnSpc>
                <a:spcPts val="4649"/>
              </a:lnSpc>
              <a:spcBef>
                <a:spcPct val="0"/>
              </a:spcBef>
            </a:pPr>
            <a:r>
              <a:rPr lang="en-US" sz="3099">
                <a:solidFill>
                  <a:srgbClr val="000000"/>
                </a:solidFill>
                <a:latin typeface="Open Sans"/>
              </a:rPr>
              <a:t>Chatbots have been used to replace humans at various tasks. However , there use in Mental Helath care has not been explored significantly</a:t>
            </a:r>
          </a:p>
        </p:txBody>
      </p:sp>
      <p:sp>
        <p:nvSpPr>
          <p:cNvPr id="5" name="TextBox 5"/>
          <p:cNvSpPr txBox="1"/>
          <p:nvPr/>
        </p:nvSpPr>
        <p:spPr>
          <a:xfrm>
            <a:off x="5050587" y="656143"/>
            <a:ext cx="8186825" cy="1219173"/>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Open Sans"/>
              </a:rPr>
              <a:t>INTRODUCTION</a:t>
            </a:r>
          </a:p>
        </p:txBody>
      </p:sp>
      <p:sp>
        <p:nvSpPr>
          <p:cNvPr id="6" name="TextBox 6"/>
          <p:cNvSpPr txBox="1"/>
          <p:nvPr/>
        </p:nvSpPr>
        <p:spPr>
          <a:xfrm>
            <a:off x="8291436" y="4153897"/>
            <a:ext cx="7829599"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what is mental Health Chatbots</a:t>
            </a:r>
          </a:p>
          <a:p>
            <a:pPr marL="734059" lvl="1" indent="-367030">
              <a:lnSpc>
                <a:spcPts val="4759"/>
              </a:lnSpc>
              <a:buFont typeface="Arial"/>
              <a:buChar char="•"/>
            </a:pPr>
            <a:r>
              <a:rPr lang="en-US" sz="3399">
                <a:solidFill>
                  <a:srgbClr val="000000"/>
                </a:solidFill>
                <a:latin typeface="Canva Sans"/>
              </a:rPr>
              <a:t>Working of chatBots</a:t>
            </a:r>
          </a:p>
          <a:p>
            <a:pPr marL="734059" lvl="1" indent="-367030">
              <a:lnSpc>
                <a:spcPts val="4759"/>
              </a:lnSpc>
              <a:buFont typeface="Arial"/>
              <a:buChar char="•"/>
            </a:pPr>
            <a:r>
              <a:rPr lang="en-US" sz="3399">
                <a:solidFill>
                  <a:srgbClr val="000000"/>
                </a:solidFill>
                <a:latin typeface="Canva Sans"/>
              </a:rPr>
              <a:t>Need for mental Health Chatbots</a:t>
            </a:r>
          </a:p>
          <a:p>
            <a:pPr marL="734059" lvl="1" indent="-367030">
              <a:lnSpc>
                <a:spcPts val="4759"/>
              </a:lnSpc>
              <a:buFont typeface="Arial"/>
              <a:buChar char="•"/>
            </a:pPr>
            <a:r>
              <a:rPr lang="en-US" sz="3399">
                <a:solidFill>
                  <a:srgbClr val="000000"/>
                </a:solidFill>
                <a:latin typeface="Canva Sans"/>
              </a:rPr>
              <a:t>Future of Mental health Chatbots</a:t>
            </a:r>
          </a:p>
          <a:p>
            <a:pPr marL="734059" lvl="1" indent="-367030">
              <a:lnSpc>
                <a:spcPts val="4759"/>
              </a:lnSpc>
              <a:buFont typeface="Arial"/>
              <a:buChar char="•"/>
            </a:pPr>
            <a:r>
              <a:rPr lang="en-US" sz="3399">
                <a:solidFill>
                  <a:srgbClr val="000000"/>
                </a:solidFill>
                <a:latin typeface="Canva Sans"/>
              </a:rPr>
              <a:t>Our Progress</a:t>
            </a:r>
          </a:p>
          <a:p>
            <a:pPr marL="734059" lvl="1" indent="-367030">
              <a:lnSpc>
                <a:spcPts val="4759"/>
              </a:lnSpc>
              <a:buFont typeface="Arial"/>
              <a:buChar char="•"/>
            </a:pPr>
            <a:r>
              <a:rPr lang="en-US" sz="3399">
                <a:solidFill>
                  <a:srgbClr val="000000"/>
                </a:solidFill>
                <a:latin typeface="Canva Sans"/>
              </a:rPr>
              <a:t>Conclusion</a:t>
            </a:r>
          </a:p>
        </p:txBody>
      </p:sp>
      <p:sp>
        <p:nvSpPr>
          <p:cNvPr id="7" name="TextBox 7"/>
          <p:cNvSpPr txBox="1"/>
          <p:nvPr/>
        </p:nvSpPr>
        <p:spPr>
          <a:xfrm>
            <a:off x="4049122" y="8158326"/>
            <a:ext cx="782959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Presenting to you "SAARTHI"</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55774" y="2054786"/>
            <a:ext cx="13448413" cy="3287939"/>
          </a:xfrm>
          <a:prstGeom prst="rect">
            <a:avLst/>
          </a:prstGeom>
        </p:spPr>
      </p:pic>
      <p:sp>
        <p:nvSpPr>
          <p:cNvPr id="3" name="TextBox 3"/>
          <p:cNvSpPr txBox="1"/>
          <p:nvPr/>
        </p:nvSpPr>
        <p:spPr>
          <a:xfrm>
            <a:off x="4696717" y="500138"/>
            <a:ext cx="9088052"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Predicting from the model</a:t>
            </a:r>
          </a:p>
        </p:txBody>
      </p:sp>
      <p:sp>
        <p:nvSpPr>
          <p:cNvPr id="4" name="TextBox 4"/>
          <p:cNvSpPr txBox="1"/>
          <p:nvPr/>
        </p:nvSpPr>
        <p:spPr>
          <a:xfrm>
            <a:off x="1707079" y="5887874"/>
            <a:ext cx="15260814" cy="3714371"/>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nva Sans"/>
              </a:rPr>
              <a:t>Firstly we will take the question as an input from the user.</a:t>
            </a:r>
          </a:p>
          <a:p>
            <a:pPr marL="647702" lvl="1" indent="-323851">
              <a:lnSpc>
                <a:spcPts val="4200"/>
              </a:lnSpc>
              <a:buFont typeface="Arial"/>
              <a:buChar char="•"/>
            </a:pPr>
            <a:r>
              <a:rPr lang="en-US" sz="3000">
                <a:solidFill>
                  <a:srgbClr val="000000"/>
                </a:solidFill>
                <a:latin typeface="Canva Sans"/>
              </a:rPr>
              <a:t>Then we will tokenize that question and will convert it into vector using our pre-trained doc2vec model.</a:t>
            </a:r>
          </a:p>
          <a:p>
            <a:pPr marL="647702" lvl="1" indent="-323851">
              <a:lnSpc>
                <a:spcPts val="4200"/>
              </a:lnSpc>
              <a:buFont typeface="Arial"/>
              <a:buChar char="•"/>
            </a:pPr>
            <a:r>
              <a:rPr lang="en-US" sz="3000">
                <a:solidFill>
                  <a:srgbClr val="000000"/>
                </a:solidFill>
                <a:latin typeface="Canva Sans"/>
              </a:rPr>
              <a:t>Then that vector will be compared to all the vectors we used to train the model, then our model will find the most similar vector to the input using the cosine similarity function.</a:t>
            </a:r>
          </a:p>
          <a:p>
            <a:pPr marL="647702" lvl="1" indent="-323851">
              <a:lnSpc>
                <a:spcPts val="4200"/>
              </a:lnSpc>
              <a:buFont typeface="Arial"/>
              <a:buChar char="•"/>
            </a:pPr>
            <a:r>
              <a:rPr lang="en-US" sz="3000">
                <a:solidFill>
                  <a:srgbClr val="000000"/>
                </a:solidFill>
                <a:latin typeface="Canva Sans"/>
              </a:rPr>
              <a:t>Then we will return the answer corresponding to the most similar question.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29960" y="1693964"/>
            <a:ext cx="14746295" cy="8077933"/>
          </a:xfrm>
          <a:prstGeom prst="rect">
            <a:avLst/>
          </a:prstGeom>
        </p:spPr>
      </p:pic>
      <p:sp>
        <p:nvSpPr>
          <p:cNvPr id="3" name="TextBox 3"/>
          <p:cNvSpPr txBox="1"/>
          <p:nvPr/>
        </p:nvSpPr>
        <p:spPr>
          <a:xfrm>
            <a:off x="1346915" y="485775"/>
            <a:ext cx="15912385" cy="771525"/>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000000"/>
                </a:solidFill>
                <a:latin typeface="Canva Sans Bold"/>
              </a:rPr>
              <a:t>Sample conversation with chatbot using Model-2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46" r="20013"/>
          <a:stretch>
            <a:fillRect/>
          </a:stretch>
        </p:blipFill>
        <p:spPr>
          <a:xfrm>
            <a:off x="73900" y="3672063"/>
            <a:ext cx="9070100" cy="5601902"/>
          </a:xfrm>
          <a:prstGeom prst="rect">
            <a:avLst/>
          </a:prstGeom>
        </p:spPr>
      </p:pic>
      <p:pic>
        <p:nvPicPr>
          <p:cNvPr id="3" name="Picture 3"/>
          <p:cNvPicPr>
            <a:picLocks noChangeAspect="1"/>
          </p:cNvPicPr>
          <p:nvPr/>
        </p:nvPicPr>
        <p:blipFill>
          <a:blip r:embed="rId3"/>
          <a:srcRect/>
          <a:stretch>
            <a:fillRect/>
          </a:stretch>
        </p:blipFill>
        <p:spPr>
          <a:xfrm>
            <a:off x="9450098" y="4024488"/>
            <a:ext cx="8655507" cy="4277780"/>
          </a:xfrm>
          <a:prstGeom prst="rect">
            <a:avLst/>
          </a:prstGeom>
        </p:spPr>
      </p:pic>
      <p:sp>
        <p:nvSpPr>
          <p:cNvPr id="4" name="TextBox 4"/>
          <p:cNvSpPr txBox="1"/>
          <p:nvPr/>
        </p:nvSpPr>
        <p:spPr>
          <a:xfrm>
            <a:off x="6823425" y="848642"/>
            <a:ext cx="4134716" cy="975267"/>
          </a:xfrm>
          <a:prstGeom prst="rect">
            <a:avLst/>
          </a:prstGeom>
        </p:spPr>
        <p:txBody>
          <a:bodyPr lIns="0" tIns="0" rIns="0" bIns="0" rtlCol="0" anchor="t">
            <a:spAutoFit/>
          </a:bodyPr>
          <a:lstStyle/>
          <a:p>
            <a:pPr algn="r">
              <a:lnSpc>
                <a:spcPts val="7920"/>
              </a:lnSpc>
            </a:pPr>
            <a:r>
              <a:rPr lang="en-US" sz="6000" dirty="0">
                <a:solidFill>
                  <a:srgbClr val="484B4B"/>
                </a:solidFill>
                <a:latin typeface="Poppins Medium"/>
              </a:rPr>
              <a:t>MODEL-3</a:t>
            </a:r>
          </a:p>
        </p:txBody>
      </p:sp>
      <p:sp>
        <p:nvSpPr>
          <p:cNvPr id="5" name="TextBox 5"/>
          <p:cNvSpPr txBox="1"/>
          <p:nvPr/>
        </p:nvSpPr>
        <p:spPr>
          <a:xfrm>
            <a:off x="3229310" y="2376663"/>
            <a:ext cx="11829381" cy="771525"/>
          </a:xfrm>
          <a:prstGeom prst="rect">
            <a:avLst/>
          </a:prstGeom>
        </p:spPr>
        <p:txBody>
          <a:bodyPr lIns="0" tIns="0" rIns="0" bIns="0" rtlCol="0" anchor="t">
            <a:spAutoFit/>
          </a:bodyPr>
          <a:lstStyle/>
          <a:p>
            <a:pPr marL="0" lvl="0" indent="0" algn="ctr">
              <a:lnSpc>
                <a:spcPts val="6300"/>
              </a:lnSpc>
              <a:spcBef>
                <a:spcPct val="0"/>
              </a:spcBef>
            </a:pPr>
            <a:r>
              <a:rPr lang="en-US" sz="4500" dirty="0">
                <a:solidFill>
                  <a:srgbClr val="000000"/>
                </a:solidFill>
                <a:latin typeface="Canva Sans Bold"/>
              </a:rPr>
              <a:t>Seq2Seq Model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98094" y="1541294"/>
            <a:ext cx="8712896" cy="4494852"/>
          </a:xfrm>
          <a:prstGeom prst="rect">
            <a:avLst/>
          </a:prstGeom>
        </p:spPr>
      </p:pic>
      <p:sp>
        <p:nvSpPr>
          <p:cNvPr id="3" name="TextBox 3"/>
          <p:cNvSpPr txBox="1"/>
          <p:nvPr/>
        </p:nvSpPr>
        <p:spPr>
          <a:xfrm>
            <a:off x="4326619" y="270384"/>
            <a:ext cx="9634763"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How Seq2Seq model works?</a:t>
            </a:r>
          </a:p>
        </p:txBody>
      </p:sp>
      <p:sp>
        <p:nvSpPr>
          <p:cNvPr id="4" name="TextBox 4"/>
          <p:cNvSpPr txBox="1"/>
          <p:nvPr/>
        </p:nvSpPr>
        <p:spPr>
          <a:xfrm>
            <a:off x="1148676" y="6501768"/>
            <a:ext cx="15990647" cy="3509007"/>
          </a:xfrm>
          <a:prstGeom prst="rect">
            <a:avLst/>
          </a:prstGeom>
        </p:spPr>
        <p:txBody>
          <a:bodyPr lIns="0" tIns="0" rIns="0" bIns="0" rtlCol="0" anchor="t">
            <a:spAutoFit/>
          </a:bodyPr>
          <a:lstStyle/>
          <a:p>
            <a:pPr marL="615343" lvl="1" indent="-307671" algn="just">
              <a:lnSpc>
                <a:spcPts val="3990"/>
              </a:lnSpc>
              <a:buFont typeface="Arial"/>
              <a:buChar char="•"/>
            </a:pPr>
            <a:r>
              <a:rPr lang="en-US" sz="2850">
                <a:solidFill>
                  <a:srgbClr val="000000"/>
                </a:solidFill>
                <a:latin typeface="Canva Sans"/>
              </a:rPr>
              <a:t>It predicts a word given in the user input and then each of the next words is predicted using the probability of likelihood of that word to occur. In building our chatbot we will use this approach for </a:t>
            </a:r>
            <a:r>
              <a:rPr lang="en-US" sz="2850">
                <a:solidFill>
                  <a:srgbClr val="000000"/>
                </a:solidFill>
                <a:latin typeface="Canva Sans Italics"/>
              </a:rPr>
              <a:t>text generation</a:t>
            </a:r>
            <a:r>
              <a:rPr lang="en-US" sz="2850">
                <a:solidFill>
                  <a:srgbClr val="000000"/>
                </a:solidFill>
                <a:latin typeface="Canva Sans"/>
              </a:rPr>
              <a:t> given in the user input.</a:t>
            </a:r>
          </a:p>
          <a:p>
            <a:pPr marL="615343" lvl="1" indent="-307671" algn="just">
              <a:lnSpc>
                <a:spcPts val="3990"/>
              </a:lnSpc>
              <a:buFont typeface="Arial"/>
              <a:buChar char="•"/>
            </a:pPr>
            <a:r>
              <a:rPr lang="en-US" sz="2850">
                <a:solidFill>
                  <a:srgbClr val="000000"/>
                </a:solidFill>
                <a:latin typeface="Canva Sans"/>
              </a:rPr>
              <a:t>The encoder outputs a final state vector (memory) which becomes the initial state for the decoder. We use a method called </a:t>
            </a:r>
            <a:r>
              <a:rPr lang="en-US" sz="2850" u="sng">
                <a:solidFill>
                  <a:srgbClr val="000000"/>
                </a:solidFill>
                <a:latin typeface="Canva Sans"/>
                <a:hlinkClick r:id="rId3" tooltip="https://towardsdatascience.com/what-is-teacher-forcing-3da6217fed1c"/>
              </a:rPr>
              <a:t>teacher forcing</a:t>
            </a:r>
            <a:r>
              <a:rPr lang="en-US" sz="2850">
                <a:solidFill>
                  <a:srgbClr val="000000"/>
                </a:solidFill>
                <a:latin typeface="Canva Sans"/>
              </a:rPr>
              <a:t> to train the decoder which enables it to predict the following words in a target sequence given in the previous words. </a:t>
            </a:r>
          </a:p>
          <a:p>
            <a:pPr algn="just">
              <a:lnSpc>
                <a:spcPts val="3990"/>
              </a:lnSpc>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57249" y="1632484"/>
            <a:ext cx="8544770" cy="4373807"/>
          </a:xfrm>
          <a:prstGeom prst="rect">
            <a:avLst/>
          </a:prstGeom>
        </p:spPr>
      </p:pic>
      <p:sp>
        <p:nvSpPr>
          <p:cNvPr id="3" name="TextBox 3"/>
          <p:cNvSpPr txBox="1"/>
          <p:nvPr/>
        </p:nvSpPr>
        <p:spPr>
          <a:xfrm>
            <a:off x="5709044" y="270384"/>
            <a:ext cx="6869912" cy="952348"/>
          </a:xfrm>
          <a:prstGeom prst="rect">
            <a:avLst/>
          </a:prstGeom>
        </p:spPr>
        <p:txBody>
          <a:bodyPr lIns="0" tIns="0" rIns="0" bIns="0" rtlCol="0" anchor="t">
            <a:spAutoFit/>
          </a:bodyPr>
          <a:lstStyle/>
          <a:p>
            <a:pPr algn="ctr">
              <a:lnSpc>
                <a:spcPts val="7792"/>
              </a:lnSpc>
            </a:pPr>
            <a:r>
              <a:rPr lang="en-US" sz="5565">
                <a:solidFill>
                  <a:srgbClr val="000000"/>
                </a:solidFill>
                <a:latin typeface="Canva Sans Bold"/>
              </a:rPr>
              <a:t>What is LSTM layer?</a:t>
            </a:r>
          </a:p>
        </p:txBody>
      </p:sp>
      <p:sp>
        <p:nvSpPr>
          <p:cNvPr id="4" name="TextBox 4"/>
          <p:cNvSpPr txBox="1"/>
          <p:nvPr/>
        </p:nvSpPr>
        <p:spPr>
          <a:xfrm>
            <a:off x="971550" y="6006291"/>
            <a:ext cx="16861336" cy="4518657"/>
          </a:xfrm>
          <a:prstGeom prst="rect">
            <a:avLst/>
          </a:prstGeom>
        </p:spPr>
        <p:txBody>
          <a:bodyPr lIns="0" tIns="0" rIns="0" bIns="0" rtlCol="0" anchor="t">
            <a:spAutoFit/>
          </a:bodyPr>
          <a:lstStyle/>
          <a:p>
            <a:pPr marL="615343" lvl="1" indent="-307671" algn="just">
              <a:lnSpc>
                <a:spcPts val="3990"/>
              </a:lnSpc>
              <a:buFont typeface="Arial"/>
              <a:buChar char="•"/>
            </a:pPr>
            <a:r>
              <a:rPr lang="en-US" sz="2850">
                <a:solidFill>
                  <a:srgbClr val="000000"/>
                </a:solidFill>
                <a:latin typeface="Canva Sans"/>
              </a:rPr>
              <a:t>The first step in the process is the </a:t>
            </a:r>
            <a:r>
              <a:rPr lang="en-US" sz="2850">
                <a:solidFill>
                  <a:srgbClr val="000000"/>
                </a:solidFill>
                <a:latin typeface="Canva Sans Bold"/>
              </a:rPr>
              <a:t>forget gate</a:t>
            </a:r>
            <a:r>
              <a:rPr lang="en-US" sz="2850">
                <a:solidFill>
                  <a:srgbClr val="000000"/>
                </a:solidFill>
                <a:latin typeface="Canva Sans"/>
              </a:rPr>
              <a:t>. It decides which pieces of the long-term memory should now be forgotten given the previous hidden state and the new data point in the sequence.</a:t>
            </a:r>
          </a:p>
          <a:p>
            <a:pPr marL="615343" lvl="1" indent="-307671" algn="just">
              <a:lnSpc>
                <a:spcPts val="3990"/>
              </a:lnSpc>
              <a:buFont typeface="Arial"/>
              <a:buChar char="•"/>
            </a:pPr>
            <a:r>
              <a:rPr lang="en-US" sz="2850">
                <a:solidFill>
                  <a:srgbClr val="000000"/>
                </a:solidFill>
                <a:latin typeface="Canva Sans"/>
              </a:rPr>
              <a:t>The next step involves the new memory network and the </a:t>
            </a:r>
            <a:r>
              <a:rPr lang="en-US" sz="2850">
                <a:solidFill>
                  <a:srgbClr val="000000"/>
                </a:solidFill>
                <a:latin typeface="Canva Sans Bold"/>
              </a:rPr>
              <a:t>input gate</a:t>
            </a:r>
            <a:r>
              <a:rPr lang="en-US" sz="2850">
                <a:solidFill>
                  <a:srgbClr val="000000"/>
                </a:solidFill>
                <a:latin typeface="Canva Sans"/>
              </a:rPr>
              <a:t>. The goal of this step is to determine what new information should be added to the network's long-term memory (cell state), given the previous hidden state and new input data.</a:t>
            </a:r>
          </a:p>
          <a:p>
            <a:pPr marL="615343" lvl="1" indent="-307671" algn="just">
              <a:lnSpc>
                <a:spcPts val="3990"/>
              </a:lnSpc>
              <a:buFont typeface="Arial"/>
              <a:buChar char="•"/>
            </a:pPr>
            <a:r>
              <a:rPr lang="en-US" sz="2850">
                <a:solidFill>
                  <a:srgbClr val="000000"/>
                </a:solidFill>
                <a:latin typeface="Canva Sans"/>
              </a:rPr>
              <a:t>The final step, the </a:t>
            </a:r>
            <a:r>
              <a:rPr lang="en-US" sz="2850">
                <a:solidFill>
                  <a:srgbClr val="000000"/>
                </a:solidFill>
                <a:latin typeface="Canva Sans Bold"/>
              </a:rPr>
              <a:t>output gate</a:t>
            </a:r>
            <a:r>
              <a:rPr lang="en-US" sz="2850">
                <a:solidFill>
                  <a:srgbClr val="000000"/>
                </a:solidFill>
                <a:latin typeface="Canva Sans"/>
              </a:rPr>
              <a:t>, decides the new hidden state. To decide this, we will use three things; the newly updated cell state, the previous hidden state, and the new input data.</a:t>
            </a:r>
          </a:p>
          <a:p>
            <a:pPr algn="just">
              <a:lnSpc>
                <a:spcPts val="3990"/>
              </a:lnSpc>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57412" y="1740665"/>
            <a:ext cx="8030425" cy="4224182"/>
          </a:xfrm>
          <a:prstGeom prst="rect">
            <a:avLst/>
          </a:prstGeom>
        </p:spPr>
      </p:pic>
      <p:pic>
        <p:nvPicPr>
          <p:cNvPr id="3" name="Picture 3"/>
          <p:cNvPicPr>
            <a:picLocks noChangeAspect="1"/>
          </p:cNvPicPr>
          <p:nvPr/>
        </p:nvPicPr>
        <p:blipFill>
          <a:blip r:embed="rId3"/>
          <a:srcRect t="423" b="423"/>
          <a:stretch>
            <a:fillRect/>
          </a:stretch>
        </p:blipFill>
        <p:spPr>
          <a:xfrm>
            <a:off x="10685036" y="1728489"/>
            <a:ext cx="5995555" cy="4236358"/>
          </a:xfrm>
          <a:prstGeom prst="rect">
            <a:avLst/>
          </a:prstGeom>
        </p:spPr>
      </p:pic>
      <p:sp>
        <p:nvSpPr>
          <p:cNvPr id="4" name="TextBox 4"/>
          <p:cNvSpPr txBox="1"/>
          <p:nvPr/>
        </p:nvSpPr>
        <p:spPr>
          <a:xfrm>
            <a:off x="5642774" y="270384"/>
            <a:ext cx="7002451"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Data Pre-processing</a:t>
            </a:r>
          </a:p>
        </p:txBody>
      </p:sp>
      <p:sp>
        <p:nvSpPr>
          <p:cNvPr id="5" name="TextBox 5"/>
          <p:cNvSpPr txBox="1"/>
          <p:nvPr/>
        </p:nvSpPr>
        <p:spPr>
          <a:xfrm>
            <a:off x="1148676" y="6641091"/>
            <a:ext cx="15990647" cy="3004182"/>
          </a:xfrm>
          <a:prstGeom prst="rect">
            <a:avLst/>
          </a:prstGeom>
        </p:spPr>
        <p:txBody>
          <a:bodyPr lIns="0" tIns="0" rIns="0" bIns="0" rtlCol="0" anchor="t">
            <a:spAutoFit/>
          </a:bodyPr>
          <a:lstStyle/>
          <a:p>
            <a:pPr marL="615343" lvl="1" indent="-307671" algn="just">
              <a:lnSpc>
                <a:spcPts val="3990"/>
              </a:lnSpc>
              <a:buFont typeface="Arial"/>
              <a:buChar char="•"/>
            </a:pPr>
            <a:r>
              <a:rPr lang="en-US" sz="2850">
                <a:solidFill>
                  <a:srgbClr val="000000"/>
                </a:solidFill>
                <a:latin typeface="Canva Sans"/>
              </a:rPr>
              <a:t>We remove digits, unnecessary links, some brackets, and slashes from the left side code. Then we convert the text into lowercase.</a:t>
            </a:r>
          </a:p>
          <a:p>
            <a:pPr marL="615343" lvl="1" indent="-307671" algn="just">
              <a:lnSpc>
                <a:spcPts val="3990"/>
              </a:lnSpc>
              <a:buFont typeface="Arial"/>
              <a:buChar char="•"/>
            </a:pPr>
            <a:r>
              <a:rPr lang="en-US" sz="2850">
                <a:solidFill>
                  <a:srgbClr val="000000"/>
                </a:solidFill>
                <a:latin typeface="Canva Sans"/>
              </a:rPr>
              <a:t>By the right side code, we are removing punctuation from the text and adding start and end tokens for each answer text so that the model gets to know where the sentences started and where ended.</a:t>
            </a:r>
          </a:p>
          <a:p>
            <a:pPr algn="just">
              <a:lnSpc>
                <a:spcPts val="3990"/>
              </a:lnSpc>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6388"/>
          <a:stretch>
            <a:fillRect/>
          </a:stretch>
        </p:blipFill>
        <p:spPr>
          <a:xfrm>
            <a:off x="2750659" y="1384572"/>
            <a:ext cx="12786682" cy="2987759"/>
          </a:xfrm>
          <a:prstGeom prst="rect">
            <a:avLst/>
          </a:prstGeom>
        </p:spPr>
      </p:pic>
      <p:sp>
        <p:nvSpPr>
          <p:cNvPr id="3" name="TextBox 3"/>
          <p:cNvSpPr txBox="1"/>
          <p:nvPr/>
        </p:nvSpPr>
        <p:spPr>
          <a:xfrm>
            <a:off x="5828999" y="270384"/>
            <a:ext cx="6630003"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Creating the model</a:t>
            </a:r>
          </a:p>
        </p:txBody>
      </p:sp>
      <p:sp>
        <p:nvSpPr>
          <p:cNvPr id="4" name="TextBox 4"/>
          <p:cNvSpPr txBox="1"/>
          <p:nvPr/>
        </p:nvSpPr>
        <p:spPr>
          <a:xfrm>
            <a:off x="1148676" y="4448531"/>
            <a:ext cx="15990647" cy="6067422"/>
          </a:xfrm>
          <a:prstGeom prst="rect">
            <a:avLst/>
          </a:prstGeom>
        </p:spPr>
        <p:txBody>
          <a:bodyPr lIns="0" tIns="0" rIns="0" bIns="0" rtlCol="0" anchor="t">
            <a:spAutoFit/>
          </a:bodyPr>
          <a:lstStyle/>
          <a:p>
            <a:pPr algn="just">
              <a:lnSpc>
                <a:spcPts val="4410"/>
              </a:lnSpc>
            </a:pPr>
            <a:r>
              <a:rPr lang="en-US" sz="3150">
                <a:solidFill>
                  <a:srgbClr val="000000"/>
                </a:solidFill>
                <a:latin typeface="Canva Sans Bold"/>
              </a:rPr>
              <a:t>Encoder:</a:t>
            </a:r>
          </a:p>
          <a:p>
            <a:pPr marL="593753" lvl="1" indent="-296877" algn="just">
              <a:lnSpc>
                <a:spcPts val="3850"/>
              </a:lnSpc>
              <a:buFont typeface="Arial"/>
              <a:buChar char="•"/>
            </a:pPr>
            <a:r>
              <a:rPr lang="en-US" sz="2750">
                <a:solidFill>
                  <a:srgbClr val="000000"/>
                </a:solidFill>
                <a:latin typeface="Canva Sans"/>
              </a:rPr>
              <a:t>The encoder is responsible for processing the input sequence and encoding it into a fixed-length vector, often referred to as the "context vector". </a:t>
            </a:r>
          </a:p>
          <a:p>
            <a:pPr marL="593753" lvl="1" indent="-296877" algn="just">
              <a:lnSpc>
                <a:spcPts val="3850"/>
              </a:lnSpc>
              <a:buFont typeface="Arial"/>
              <a:buChar char="•"/>
            </a:pPr>
            <a:r>
              <a:rPr lang="en-US" sz="2750">
                <a:solidFill>
                  <a:srgbClr val="000000"/>
                </a:solidFill>
                <a:latin typeface="Canva Sans"/>
              </a:rPr>
              <a:t>It starts with an input layer that takes inputs from the sample.</a:t>
            </a:r>
          </a:p>
          <a:p>
            <a:pPr marL="593753" lvl="1" indent="-296877" algn="just">
              <a:lnSpc>
                <a:spcPts val="3850"/>
              </a:lnSpc>
              <a:buFont typeface="Arial"/>
              <a:buChar char="•"/>
            </a:pPr>
            <a:r>
              <a:rPr lang="en-US" sz="2750">
                <a:solidFill>
                  <a:srgbClr val="000000"/>
                </a:solidFill>
                <a:latin typeface="Canva Sans"/>
              </a:rPr>
              <a:t>Next, we create a recurrent layer using LSTM cells. This is the last layer for the encoder.</a:t>
            </a:r>
          </a:p>
          <a:p>
            <a:pPr algn="just">
              <a:lnSpc>
                <a:spcPts val="4410"/>
              </a:lnSpc>
            </a:pPr>
            <a:r>
              <a:rPr lang="en-US" sz="3150">
                <a:solidFill>
                  <a:srgbClr val="000000"/>
                </a:solidFill>
                <a:latin typeface="Canva Sans Bold"/>
              </a:rPr>
              <a:t>Decoder:</a:t>
            </a:r>
          </a:p>
          <a:p>
            <a:pPr marL="615343" lvl="1" indent="-307671" algn="just">
              <a:lnSpc>
                <a:spcPts val="3990"/>
              </a:lnSpc>
              <a:buFont typeface="Arial"/>
              <a:buChar char="•"/>
            </a:pPr>
            <a:r>
              <a:rPr lang="en-US" sz="2850">
                <a:solidFill>
                  <a:srgbClr val="000000"/>
                </a:solidFill>
                <a:latin typeface="Canva Sans"/>
              </a:rPr>
              <a:t>The decoder is usually a recurrent neural network (RNN) that generates one output element at a time, conditioned on the previous output elements and the context vector.</a:t>
            </a:r>
          </a:p>
          <a:p>
            <a:pPr marL="615343" lvl="1" indent="-307671" algn="just">
              <a:lnSpc>
                <a:spcPts val="3990"/>
              </a:lnSpc>
              <a:buFont typeface="Arial"/>
              <a:buChar char="•"/>
            </a:pPr>
            <a:r>
              <a:rPr lang="en-US" sz="2850">
                <a:solidFill>
                  <a:srgbClr val="000000"/>
                </a:solidFill>
                <a:latin typeface="Canva Sans"/>
              </a:rPr>
              <a:t>It also starts with an input layer which will receive inputs from Encoder.</a:t>
            </a:r>
          </a:p>
          <a:p>
            <a:pPr marL="615343" lvl="1" indent="-307671" algn="just">
              <a:lnSpc>
                <a:spcPts val="3990"/>
              </a:lnSpc>
              <a:buFont typeface="Arial"/>
              <a:buChar char="•"/>
            </a:pPr>
            <a:r>
              <a:rPr lang="en-US" sz="2850">
                <a:solidFill>
                  <a:srgbClr val="000000"/>
                </a:solidFill>
                <a:latin typeface="Canva Sans"/>
              </a:rPr>
              <a:t>Next, we have LSTM layer based on RNN. Its output will go to the Dense layer and will generate the final output.</a:t>
            </a:r>
          </a:p>
          <a:p>
            <a:pPr algn="just">
              <a:lnSpc>
                <a:spcPts val="3990"/>
              </a:lnSpc>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55243" y="1846448"/>
            <a:ext cx="14988779" cy="727068"/>
          </a:xfrm>
          <a:prstGeom prst="rect">
            <a:avLst/>
          </a:prstGeom>
        </p:spPr>
      </p:pic>
      <p:sp>
        <p:nvSpPr>
          <p:cNvPr id="3" name="TextBox 3"/>
          <p:cNvSpPr txBox="1"/>
          <p:nvPr/>
        </p:nvSpPr>
        <p:spPr>
          <a:xfrm>
            <a:off x="5543370" y="386564"/>
            <a:ext cx="7201261" cy="909160"/>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Compiling the model</a:t>
            </a:r>
          </a:p>
        </p:txBody>
      </p:sp>
      <p:sp>
        <p:nvSpPr>
          <p:cNvPr id="4" name="TextBox 4"/>
          <p:cNvSpPr txBox="1"/>
          <p:nvPr/>
        </p:nvSpPr>
        <p:spPr>
          <a:xfrm>
            <a:off x="1619225" y="3776228"/>
            <a:ext cx="15260814" cy="37147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After creating the model we use 'Adam' optimizer and 'categorial_crossentropy' as a loss function and 'accuracy' as our evaluation metrics on validation data.</a:t>
            </a:r>
          </a:p>
          <a:p>
            <a:pPr marL="647702" lvl="1" indent="-323851" algn="just">
              <a:lnSpc>
                <a:spcPts val="4200"/>
              </a:lnSpc>
              <a:buFont typeface="Arial"/>
              <a:buChar char="•"/>
            </a:pPr>
            <a:r>
              <a:rPr lang="en-US" sz="3000">
                <a:solidFill>
                  <a:srgbClr val="000000"/>
                </a:solidFill>
                <a:latin typeface="Canva Sans"/>
              </a:rPr>
              <a:t>Sample weights are used to assign a weight to each training example in the dataset. The purpose of sample weighting is to give more importance to some samples than others, depending on their relevance to the learning task.</a:t>
            </a:r>
          </a:p>
          <a:p>
            <a:pPr marL="647702" lvl="1" indent="-323851" algn="just">
              <a:lnSpc>
                <a:spcPts val="4200"/>
              </a:lnSpc>
              <a:buFont typeface="Arial"/>
              <a:buChar char="•"/>
            </a:pPr>
            <a:r>
              <a:rPr lang="en-US" sz="3000">
                <a:solidFill>
                  <a:srgbClr val="000000"/>
                </a:solidFill>
                <a:latin typeface="Canva Sans"/>
              </a:rPr>
              <a:t>We used validation split as 0.1 means 10% of samples will be used for testing.</a:t>
            </a:r>
          </a:p>
          <a:p>
            <a:pPr marL="647702" lvl="1" indent="-323851" algn="just">
              <a:lnSpc>
                <a:spcPts val="4200"/>
              </a:lnSpc>
              <a:buFont typeface="Arial"/>
              <a:buChar char="•"/>
            </a:pPr>
            <a:r>
              <a:rPr lang="en-US" sz="3000">
                <a:solidFill>
                  <a:srgbClr val="000000"/>
                </a:solidFill>
                <a:latin typeface="Canva Sans"/>
              </a:rPr>
              <a:t>After all we saved our model by name "training_model".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88758" y="1120206"/>
            <a:ext cx="6692169" cy="8944550"/>
          </a:xfrm>
          <a:prstGeom prst="rect">
            <a:avLst/>
          </a:prstGeom>
        </p:spPr>
      </p:pic>
      <p:sp>
        <p:nvSpPr>
          <p:cNvPr id="3" name="TextBox 3"/>
          <p:cNvSpPr txBox="1"/>
          <p:nvPr/>
        </p:nvSpPr>
        <p:spPr>
          <a:xfrm>
            <a:off x="5186219" y="138188"/>
            <a:ext cx="8109049" cy="845414"/>
          </a:xfrm>
          <a:prstGeom prst="rect">
            <a:avLst/>
          </a:prstGeom>
        </p:spPr>
        <p:txBody>
          <a:bodyPr lIns="0" tIns="0" rIns="0" bIns="0" rtlCol="0" anchor="t">
            <a:spAutoFit/>
          </a:bodyPr>
          <a:lstStyle/>
          <a:p>
            <a:pPr algn="ctr">
              <a:lnSpc>
                <a:spcPts val="6952"/>
              </a:lnSpc>
            </a:pPr>
            <a:r>
              <a:rPr lang="en-US" sz="4800" dirty="0">
                <a:solidFill>
                  <a:srgbClr val="000000"/>
                </a:solidFill>
                <a:latin typeface="Canva Sans Bold"/>
              </a:rPr>
              <a:t>Predicting from the model</a:t>
            </a:r>
          </a:p>
        </p:txBody>
      </p:sp>
      <p:sp>
        <p:nvSpPr>
          <p:cNvPr id="4" name="TextBox 4"/>
          <p:cNvSpPr txBox="1"/>
          <p:nvPr/>
        </p:nvSpPr>
        <p:spPr>
          <a:xfrm>
            <a:off x="8999171" y="1044006"/>
            <a:ext cx="8616527" cy="83813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a:rPr>
              <a:t>After training the model we have to predict user inputs.</a:t>
            </a:r>
          </a:p>
          <a:p>
            <a:pPr marL="734059" lvl="1" indent="-367030" algn="just">
              <a:lnSpc>
                <a:spcPts val="4759"/>
              </a:lnSpc>
              <a:buFont typeface="Arial"/>
              <a:buChar char="•"/>
            </a:pPr>
            <a:r>
              <a:rPr lang="en-US" sz="3399">
                <a:solidFill>
                  <a:srgbClr val="000000"/>
                </a:solidFill>
                <a:latin typeface="Canva Sans"/>
              </a:rPr>
              <a:t>For this, first, take inputs from the user then preprocess the input text and tokenized it.</a:t>
            </a:r>
          </a:p>
          <a:p>
            <a:pPr marL="734059" lvl="1" indent="-367030" algn="just">
              <a:lnSpc>
                <a:spcPts val="4759"/>
              </a:lnSpc>
              <a:buFont typeface="Arial"/>
              <a:buChar char="•"/>
            </a:pPr>
            <a:r>
              <a:rPr lang="en-US" sz="3399">
                <a:solidFill>
                  <a:srgbClr val="000000"/>
                </a:solidFill>
                <a:latin typeface="Canva Sans"/>
              </a:rPr>
              <a:t>After tokenization, pass it to the encoder and after processing the encoder will output its results.</a:t>
            </a:r>
          </a:p>
          <a:p>
            <a:pPr marL="734059" lvl="1" indent="-367030" algn="just">
              <a:lnSpc>
                <a:spcPts val="4759"/>
              </a:lnSpc>
              <a:buFont typeface="Arial"/>
              <a:buChar char="•"/>
            </a:pPr>
            <a:r>
              <a:rPr lang="en-US" sz="3399">
                <a:solidFill>
                  <a:srgbClr val="000000"/>
                </a:solidFill>
                <a:latin typeface="Canva Sans"/>
              </a:rPr>
              <a:t>Next, we have a decoder and it will generate the final output after taking inputs from the encoder.</a:t>
            </a:r>
          </a:p>
          <a:p>
            <a:pPr marL="734059" lvl="1" indent="-367030" algn="just">
              <a:lnSpc>
                <a:spcPts val="4759"/>
              </a:lnSpc>
              <a:buFont typeface="Arial"/>
              <a:buChar char="•"/>
            </a:pPr>
            <a:r>
              <a:rPr lang="en-US" sz="3399">
                <a:solidFill>
                  <a:srgbClr val="000000"/>
                </a:solidFill>
                <a:latin typeface="Canva Sans"/>
              </a:rPr>
              <a:t>We also have some exit commands which help the user to stop interacting from chatbot.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23925" y="2589909"/>
            <a:ext cx="8403722" cy="5602481"/>
          </a:xfrm>
          <a:prstGeom prst="rect">
            <a:avLst/>
          </a:prstGeom>
        </p:spPr>
      </p:pic>
      <p:sp>
        <p:nvSpPr>
          <p:cNvPr id="3" name="TextBox 3"/>
          <p:cNvSpPr txBox="1"/>
          <p:nvPr/>
        </p:nvSpPr>
        <p:spPr>
          <a:xfrm>
            <a:off x="6636846" y="500138"/>
            <a:ext cx="5207794" cy="1000274"/>
          </a:xfrm>
          <a:prstGeom prst="rect">
            <a:avLst/>
          </a:prstGeom>
        </p:spPr>
        <p:txBody>
          <a:bodyPr lIns="0" tIns="0" rIns="0" bIns="0" rtlCol="0" anchor="t">
            <a:spAutoFit/>
          </a:bodyPr>
          <a:lstStyle/>
          <a:p>
            <a:pPr algn="ctr">
              <a:lnSpc>
                <a:spcPts val="7792"/>
              </a:lnSpc>
            </a:pPr>
            <a:r>
              <a:rPr lang="en-US" sz="4800" dirty="0" err="1" smtClean="0">
                <a:solidFill>
                  <a:srgbClr val="000000"/>
                </a:solidFill>
                <a:latin typeface="Canva Sans Bold"/>
              </a:rPr>
              <a:t>Tf-</a:t>
            </a:r>
            <a:r>
              <a:rPr lang="en-US" sz="4800" dirty="0" err="1" smtClean="0">
                <a:solidFill>
                  <a:srgbClr val="000000"/>
                </a:solidFill>
                <a:latin typeface="Canva Sans Bold"/>
              </a:rPr>
              <a:t>I</a:t>
            </a:r>
            <a:r>
              <a:rPr lang="en-US" sz="4800" dirty="0" err="1" smtClean="0">
                <a:solidFill>
                  <a:srgbClr val="000000"/>
                </a:solidFill>
                <a:latin typeface="Canva Sans Bold"/>
              </a:rPr>
              <a:t>df</a:t>
            </a:r>
            <a:r>
              <a:rPr lang="en-US" sz="4800" dirty="0" smtClean="0">
                <a:solidFill>
                  <a:srgbClr val="000000"/>
                </a:solidFill>
                <a:latin typeface="Canva Sans Bold"/>
              </a:rPr>
              <a:t> </a:t>
            </a:r>
            <a:r>
              <a:rPr lang="en-US" sz="4800" dirty="0" err="1" smtClean="0">
                <a:solidFill>
                  <a:srgbClr val="000000"/>
                </a:solidFill>
                <a:latin typeface="Canva Sans Bold"/>
              </a:rPr>
              <a:t>Vectorizer</a:t>
            </a:r>
            <a:endParaRPr lang="en-US" sz="4800" dirty="0">
              <a:solidFill>
                <a:srgbClr val="000000"/>
              </a:solidFill>
              <a:latin typeface="Canva Sans Bold"/>
            </a:endParaRPr>
          </a:p>
        </p:txBody>
      </p:sp>
      <p:sp>
        <p:nvSpPr>
          <p:cNvPr id="4" name="TextBox 4"/>
          <p:cNvSpPr txBox="1"/>
          <p:nvPr/>
        </p:nvSpPr>
        <p:spPr>
          <a:xfrm>
            <a:off x="10047285" y="1598924"/>
            <a:ext cx="7212015" cy="79819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Vectorization is the process of transforming a scalar operation acting on individual data elements (Single Instruction Single Data—SISD) to an operation where a single instruction operates concurrently on multiple data elements (SIMD).</a:t>
            </a:r>
          </a:p>
          <a:p>
            <a:pPr marL="647702" lvl="1" indent="-323851" algn="just">
              <a:lnSpc>
                <a:spcPts val="4200"/>
              </a:lnSpc>
              <a:buFont typeface="Arial"/>
              <a:buChar char="•"/>
            </a:pPr>
            <a:r>
              <a:rPr lang="en-US" sz="3000">
                <a:solidFill>
                  <a:srgbClr val="000000"/>
                </a:solidFill>
                <a:latin typeface="Canva Sans"/>
              </a:rPr>
              <a:t>TF-IDF is an abbreviation for Term Frequency Inverse Document Frequency. This is very common algorithm to transform text into a meaningful representation of numbers which is used to fit machine algorithm for prediction.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99361" y="1182190"/>
            <a:ext cx="14089277" cy="1038225"/>
          </a:xfrm>
          <a:prstGeom prst="rect">
            <a:avLst/>
          </a:prstGeom>
        </p:spPr>
        <p:txBody>
          <a:bodyPr lIns="0" tIns="0" rIns="0" bIns="0" rtlCol="0" anchor="t">
            <a:spAutoFit/>
          </a:bodyPr>
          <a:lstStyle/>
          <a:p>
            <a:pPr marL="0" lvl="0" indent="0" algn="ctr">
              <a:lnSpc>
                <a:spcPts val="8160"/>
              </a:lnSpc>
              <a:spcBef>
                <a:spcPct val="0"/>
              </a:spcBef>
            </a:pPr>
            <a:r>
              <a:rPr lang="en-US" sz="6800">
                <a:solidFill>
                  <a:srgbClr val="000000"/>
                </a:solidFill>
                <a:latin typeface="Open Sans"/>
              </a:rPr>
              <a:t>What is Mental Healthcare Chatbot</a:t>
            </a:r>
          </a:p>
        </p:txBody>
      </p:sp>
      <p:sp>
        <p:nvSpPr>
          <p:cNvPr id="3" name="TextBox 3"/>
          <p:cNvSpPr txBox="1"/>
          <p:nvPr/>
        </p:nvSpPr>
        <p:spPr>
          <a:xfrm>
            <a:off x="2099361" y="3298343"/>
            <a:ext cx="14089277" cy="5208270"/>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000000"/>
                </a:solidFill>
                <a:latin typeface="Canva Sans"/>
              </a:rPr>
              <a:t>Mental health care chatbots are computer programs designed to simulate conversations with users and offer support and guidance for mental health concerns.</a:t>
            </a:r>
          </a:p>
          <a:p>
            <a:pPr marL="604519" lvl="1" indent="-302260" algn="just">
              <a:lnSpc>
                <a:spcPts val="4199"/>
              </a:lnSpc>
              <a:buFont typeface="Arial"/>
              <a:buChar char="•"/>
            </a:pPr>
            <a:r>
              <a:rPr lang="en-US" sz="2799">
                <a:solidFill>
                  <a:srgbClr val="000000"/>
                </a:solidFill>
                <a:latin typeface="Canva Sans"/>
              </a:rPr>
              <a:t>Chatbots are typically programmed with natural language processing (NLP) algorithms, which allow them to recognize and respond to user input in a conversational manner.</a:t>
            </a:r>
          </a:p>
          <a:p>
            <a:pPr marL="604519" lvl="1" indent="-302260" algn="just">
              <a:lnSpc>
                <a:spcPts val="4199"/>
              </a:lnSpc>
              <a:buFont typeface="Arial"/>
              <a:buChar char="•"/>
            </a:pPr>
            <a:r>
              <a:rPr lang="en-US" sz="2799">
                <a:solidFill>
                  <a:srgbClr val="000000"/>
                </a:solidFill>
                <a:latin typeface="Canva Sans"/>
              </a:rPr>
              <a:t>Chatbots can be programmed to ask questions to assess a user's mental health status and provide support and advice based on their responses.</a:t>
            </a:r>
          </a:p>
          <a:p>
            <a:pPr marL="604519" lvl="1" indent="-302260" algn="just">
              <a:lnSpc>
                <a:spcPts val="4199"/>
              </a:lnSpc>
              <a:buFont typeface="Arial"/>
              <a:buChar char="•"/>
            </a:pPr>
            <a:r>
              <a:rPr lang="en-US" sz="2799">
                <a:solidFill>
                  <a:srgbClr val="000000"/>
                </a:solidFill>
                <a:latin typeface="Canva Sans"/>
              </a:rPr>
              <a:t>Some chatbots also use machine learning algorithms, which allow them to learn from user interactions and adapt their responses over time.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054553"/>
            <a:ext cx="8663175" cy="6887344"/>
          </a:xfrm>
          <a:prstGeom prst="rect">
            <a:avLst/>
          </a:prstGeom>
        </p:spPr>
      </p:pic>
      <p:sp>
        <p:nvSpPr>
          <p:cNvPr id="3" name="TextBox 3"/>
          <p:cNvSpPr txBox="1"/>
          <p:nvPr/>
        </p:nvSpPr>
        <p:spPr>
          <a:xfrm>
            <a:off x="6315899" y="500138"/>
            <a:ext cx="5849689" cy="944475"/>
          </a:xfrm>
          <a:prstGeom prst="rect">
            <a:avLst/>
          </a:prstGeom>
        </p:spPr>
        <p:txBody>
          <a:bodyPr lIns="0" tIns="0" rIns="0" bIns="0" rtlCol="0" anchor="t">
            <a:spAutoFit/>
          </a:bodyPr>
          <a:lstStyle/>
          <a:p>
            <a:pPr algn="ctr">
              <a:lnSpc>
                <a:spcPts val="7792"/>
              </a:lnSpc>
            </a:pPr>
            <a:r>
              <a:rPr lang="en-US" sz="4800" dirty="0">
                <a:solidFill>
                  <a:srgbClr val="000000"/>
                </a:solidFill>
                <a:latin typeface="Canva Sans Bold"/>
              </a:rPr>
              <a:t>Cosine Similarity</a:t>
            </a:r>
          </a:p>
        </p:txBody>
      </p:sp>
      <p:sp>
        <p:nvSpPr>
          <p:cNvPr id="4" name="TextBox 4"/>
          <p:cNvSpPr txBox="1"/>
          <p:nvPr/>
        </p:nvSpPr>
        <p:spPr>
          <a:xfrm>
            <a:off x="10047285" y="1598924"/>
            <a:ext cx="7212015" cy="79819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Canva Sans"/>
              </a:rPr>
              <a:t>Cosine similarity is a metric used to measure how similar the documents are irrespective of their size. Mathematically, it measures the cosine of the angle between two vectors projected in a multi-dimensional space.</a:t>
            </a:r>
          </a:p>
          <a:p>
            <a:pPr marL="647702" lvl="1" indent="-323851" algn="just">
              <a:lnSpc>
                <a:spcPts val="4200"/>
              </a:lnSpc>
              <a:buFont typeface="Arial"/>
              <a:buChar char="•"/>
            </a:pPr>
            <a:r>
              <a:rPr lang="en-US" sz="3000">
                <a:solidFill>
                  <a:srgbClr val="000000"/>
                </a:solidFill>
                <a:latin typeface="Canva Sans"/>
              </a:rPr>
              <a:t>The cosine similarity is advantageous because even if the two similar documents are far apart by the Euclidean distance (due to the size of the document), chances are they may still be oriented closer together. The smaller the angle, higher the cosine similarity.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57930" y="1385580"/>
            <a:ext cx="5759120" cy="2223389"/>
          </a:xfrm>
          <a:prstGeom prst="rect">
            <a:avLst/>
          </a:prstGeom>
        </p:spPr>
      </p:pic>
      <p:pic>
        <p:nvPicPr>
          <p:cNvPr id="3" name="Picture 3"/>
          <p:cNvPicPr>
            <a:picLocks noChangeAspect="1"/>
          </p:cNvPicPr>
          <p:nvPr/>
        </p:nvPicPr>
        <p:blipFill>
          <a:blip r:embed="rId3"/>
          <a:srcRect b="11637"/>
          <a:stretch>
            <a:fillRect/>
          </a:stretch>
        </p:blipFill>
        <p:spPr>
          <a:xfrm>
            <a:off x="7676727" y="1385580"/>
            <a:ext cx="10158333" cy="6243898"/>
          </a:xfrm>
          <a:prstGeom prst="rect">
            <a:avLst/>
          </a:prstGeom>
        </p:spPr>
      </p:pic>
      <p:pic>
        <p:nvPicPr>
          <p:cNvPr id="4" name="Picture 4"/>
          <p:cNvPicPr>
            <a:picLocks noChangeAspect="1"/>
          </p:cNvPicPr>
          <p:nvPr/>
        </p:nvPicPr>
        <p:blipFill>
          <a:blip r:embed="rId4"/>
          <a:srcRect l="1151" r="1612" b="8319"/>
          <a:stretch>
            <a:fillRect/>
          </a:stretch>
        </p:blipFill>
        <p:spPr>
          <a:xfrm>
            <a:off x="402710" y="3856619"/>
            <a:ext cx="7114431" cy="5757685"/>
          </a:xfrm>
          <a:prstGeom prst="rect">
            <a:avLst/>
          </a:prstGeom>
        </p:spPr>
      </p:pic>
      <p:sp>
        <p:nvSpPr>
          <p:cNvPr id="5" name="TextBox 5"/>
          <p:cNvSpPr txBox="1"/>
          <p:nvPr/>
        </p:nvSpPr>
        <p:spPr>
          <a:xfrm>
            <a:off x="4365878" y="65175"/>
            <a:ext cx="9749730" cy="944475"/>
          </a:xfrm>
          <a:prstGeom prst="rect">
            <a:avLst/>
          </a:prstGeom>
        </p:spPr>
        <p:txBody>
          <a:bodyPr lIns="0" tIns="0" rIns="0" bIns="0" rtlCol="0" anchor="t">
            <a:spAutoFit/>
          </a:bodyPr>
          <a:lstStyle/>
          <a:p>
            <a:pPr algn="ctr">
              <a:lnSpc>
                <a:spcPts val="7792"/>
              </a:lnSpc>
            </a:pPr>
            <a:r>
              <a:rPr lang="en-US" sz="5565">
                <a:solidFill>
                  <a:srgbClr val="000000"/>
                </a:solidFill>
                <a:latin typeface="Canva Sans Bold"/>
              </a:rPr>
              <a:t>Putting Everything Together</a:t>
            </a:r>
          </a:p>
        </p:txBody>
      </p:sp>
      <p:sp>
        <p:nvSpPr>
          <p:cNvPr id="6" name="TextBox 6"/>
          <p:cNvSpPr txBox="1"/>
          <p:nvPr/>
        </p:nvSpPr>
        <p:spPr>
          <a:xfrm>
            <a:off x="8091228" y="8044940"/>
            <a:ext cx="9535864" cy="912974"/>
          </a:xfrm>
          <a:prstGeom prst="rect">
            <a:avLst/>
          </a:prstGeom>
        </p:spPr>
        <p:txBody>
          <a:bodyPr lIns="0" tIns="0" rIns="0" bIns="0" rtlCol="0" anchor="t">
            <a:spAutoFit/>
          </a:bodyPr>
          <a:lstStyle/>
          <a:p>
            <a:pPr algn="ctr">
              <a:lnSpc>
                <a:spcPts val="7428"/>
              </a:lnSpc>
            </a:pPr>
            <a:r>
              <a:rPr lang="en-US" sz="5306">
                <a:solidFill>
                  <a:srgbClr val="8C52FF"/>
                </a:solidFill>
                <a:latin typeface="Canva Sans Bold"/>
              </a:rPr>
              <a:t>Presenting to you "SAARTHI"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28147" y="807486"/>
            <a:ext cx="363393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References</a:t>
            </a:r>
          </a:p>
        </p:txBody>
      </p:sp>
      <p:sp>
        <p:nvSpPr>
          <p:cNvPr id="3" name="TextBox 3"/>
          <p:cNvSpPr txBox="1"/>
          <p:nvPr/>
        </p:nvSpPr>
        <p:spPr>
          <a:xfrm>
            <a:off x="1028700" y="2419667"/>
            <a:ext cx="16230600"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https://www.mdpi.com/2076-3417/10/7/2221</a:t>
            </a:r>
          </a:p>
          <a:p>
            <a:pPr marL="734059" lvl="1" indent="-367030">
              <a:lnSpc>
                <a:spcPts val="4759"/>
              </a:lnSpc>
              <a:buFont typeface="Arial"/>
              <a:buChar char="•"/>
            </a:pPr>
            <a:r>
              <a:rPr lang="en-US" sz="3399">
                <a:solidFill>
                  <a:srgbClr val="000000"/>
                </a:solidFill>
                <a:latin typeface="Canva Sans"/>
              </a:rPr>
              <a:t>https://www.researchgate.net/publication/336054143_An_overview_of_the_features_of_chatbots_in_mental_health_A_scoping_review</a:t>
            </a:r>
          </a:p>
          <a:p>
            <a:pPr marL="734059" lvl="1" indent="-367030">
              <a:lnSpc>
                <a:spcPts val="4759"/>
              </a:lnSpc>
              <a:buFont typeface="Arial"/>
              <a:buChar char="•"/>
            </a:pPr>
            <a:r>
              <a:rPr lang="en-US" sz="3399">
                <a:solidFill>
                  <a:srgbClr val="000000"/>
                </a:solidFill>
                <a:latin typeface="Canva Sans"/>
              </a:rPr>
              <a:t>https://papers.ssrn.com/sol3/papers.cfm?abstract_id=3362123</a:t>
            </a:r>
          </a:p>
          <a:p>
            <a:pPr marL="734059" lvl="1" indent="-367030">
              <a:lnSpc>
                <a:spcPts val="4759"/>
              </a:lnSpc>
              <a:buFont typeface="Arial"/>
              <a:buChar char="•"/>
            </a:pPr>
            <a:r>
              <a:rPr lang="en-US" sz="3399">
                <a:solidFill>
                  <a:srgbClr val="000000"/>
                </a:solidFill>
                <a:latin typeface="Canva Sans"/>
              </a:rPr>
              <a:t>https://soar.suny.edu/handle/20.500.12648/1594</a:t>
            </a:r>
          </a:p>
          <a:p>
            <a:pPr marL="734059" lvl="1" indent="-367030">
              <a:lnSpc>
                <a:spcPts val="4759"/>
              </a:lnSpc>
              <a:buFont typeface="Arial"/>
              <a:buChar char="•"/>
            </a:pPr>
            <a:r>
              <a:rPr lang="en-US" sz="3399">
                <a:solidFill>
                  <a:srgbClr val="000000"/>
                </a:solidFill>
                <a:latin typeface="Canva Sans"/>
              </a:rPr>
              <a:t>https://towardsdatascience.com/day-1-2-attention-seq2seq-models-65df3f49e263</a:t>
            </a:r>
          </a:p>
          <a:p>
            <a:pPr marL="734059" lvl="1" indent="-367030">
              <a:lnSpc>
                <a:spcPts val="4759"/>
              </a:lnSpc>
              <a:buFont typeface="Arial"/>
              <a:buChar char="•"/>
            </a:pPr>
            <a:r>
              <a:rPr lang="en-US" sz="3399">
                <a:solidFill>
                  <a:srgbClr val="000000"/>
                </a:solidFill>
                <a:latin typeface="Canva Sans"/>
              </a:rPr>
              <a:t>https://towardsdatascience.com/lstm-networks-a-detailed-explanation-8fae6aefc7f9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38999" y="807486"/>
            <a:ext cx="3812232" cy="887095"/>
          </a:xfrm>
          <a:prstGeom prst="rect">
            <a:avLst/>
          </a:prstGeom>
        </p:spPr>
        <p:txBody>
          <a:bodyPr lIns="0" tIns="0" rIns="0" bIns="0" rtlCol="0" anchor="t">
            <a:spAutoFit/>
          </a:bodyPr>
          <a:lstStyle/>
          <a:p>
            <a:pPr algn="ctr">
              <a:lnSpc>
                <a:spcPts val="7279"/>
              </a:lnSpc>
            </a:pPr>
            <a:r>
              <a:rPr lang="en-US" sz="4800" dirty="0" err="1">
                <a:solidFill>
                  <a:srgbClr val="000000"/>
                </a:solidFill>
                <a:latin typeface="Canva Sans Bold"/>
              </a:rPr>
              <a:t>FutureWork</a:t>
            </a:r>
            <a:endParaRPr lang="en-US" sz="4800" dirty="0">
              <a:solidFill>
                <a:srgbClr val="000000"/>
              </a:solidFill>
              <a:latin typeface="Canva Sans Bold"/>
            </a:endParaRPr>
          </a:p>
        </p:txBody>
      </p:sp>
      <p:sp>
        <p:nvSpPr>
          <p:cNvPr id="3" name="TextBox 3"/>
          <p:cNvSpPr txBox="1"/>
          <p:nvPr/>
        </p:nvSpPr>
        <p:spPr>
          <a:xfrm>
            <a:off x="881746" y="2686173"/>
            <a:ext cx="16377554" cy="6580842"/>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We have used 3 different models for making this chatbot and we will finally use that model that gives us the best accuracy on our predictions.</a:t>
            </a:r>
          </a:p>
          <a:p>
            <a:pPr marL="734059" lvl="1" indent="-367030">
              <a:lnSpc>
                <a:spcPts val="4759"/>
              </a:lnSpc>
              <a:buFont typeface="Arial"/>
              <a:buChar char="•"/>
            </a:pPr>
            <a:r>
              <a:rPr lang="en-US" sz="3399">
                <a:solidFill>
                  <a:srgbClr val="000000"/>
                </a:solidFill>
                <a:latin typeface="Canva Sans"/>
              </a:rPr>
              <a:t>There are some flaws in some models that we have used now in predicting the correct output. First, we will focus on it.</a:t>
            </a:r>
          </a:p>
          <a:p>
            <a:pPr marL="734059" lvl="1" indent="-367030">
              <a:lnSpc>
                <a:spcPts val="4759"/>
              </a:lnSpc>
              <a:buFont typeface="Arial"/>
              <a:buChar char="•"/>
            </a:pPr>
            <a:r>
              <a:rPr lang="en-US" sz="3399">
                <a:solidFill>
                  <a:srgbClr val="000000"/>
                </a:solidFill>
                <a:latin typeface="Canva Sans"/>
              </a:rPr>
              <a:t>Like our model-3, it is going out of RAM on large data. This model needs to be upgraded by adding a few more layers for better functioning with LSTM.</a:t>
            </a:r>
          </a:p>
          <a:p>
            <a:pPr marL="734059" lvl="1" indent="-367030">
              <a:lnSpc>
                <a:spcPts val="4759"/>
              </a:lnSpc>
              <a:buFont typeface="Arial"/>
              <a:buChar char="•"/>
            </a:pPr>
            <a:r>
              <a:rPr lang="en-US" sz="3399">
                <a:solidFill>
                  <a:srgbClr val="000000"/>
                </a:solidFill>
                <a:latin typeface="Canva Sans"/>
              </a:rPr>
              <a:t>These models only work on a fewer amount of data means the chatbot can't generate its own words or sentences, so this will be our future task.</a:t>
            </a:r>
          </a:p>
          <a:p>
            <a:pPr marL="734059" lvl="1" indent="-367030">
              <a:lnSpc>
                <a:spcPts val="4759"/>
              </a:lnSpc>
              <a:buFont typeface="Arial"/>
              <a:buChar char="•"/>
            </a:pPr>
            <a:r>
              <a:rPr lang="en-US" sz="3399">
                <a:solidFill>
                  <a:srgbClr val="000000"/>
                </a:solidFill>
                <a:latin typeface="Canva Sans"/>
              </a:rPr>
              <a:t>We will make the chatbot learn from human conversations after the initial deployment.</a:t>
            </a:r>
          </a:p>
          <a:p>
            <a:pPr>
              <a:lnSpc>
                <a:spcPts val="4759"/>
              </a:lnSpc>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33" t="13337" b="13337"/>
          <a:stretch>
            <a:fillRect/>
          </a:stretch>
        </p:blipFill>
        <p:spPr>
          <a:xfrm>
            <a:off x="0" y="0"/>
            <a:ext cx="182880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14845" y="2326098"/>
            <a:ext cx="9871338" cy="3728960"/>
            <a:chOff x="0" y="0"/>
            <a:chExt cx="13161784" cy="4971946"/>
          </a:xfrm>
        </p:grpSpPr>
        <p:pic>
          <p:nvPicPr>
            <p:cNvPr id="3" name="Picture 3"/>
            <p:cNvPicPr>
              <a:picLocks noChangeAspect="1"/>
            </p:cNvPicPr>
            <p:nvPr/>
          </p:nvPicPr>
          <p:blipFill>
            <a:blip r:embed="rId2"/>
            <a:srcRect t="228" b="228"/>
            <a:stretch>
              <a:fillRect/>
            </a:stretch>
          </p:blipFill>
          <p:spPr>
            <a:xfrm>
              <a:off x="0" y="0"/>
              <a:ext cx="13161784" cy="4971946"/>
            </a:xfrm>
            <a:prstGeom prst="rect">
              <a:avLst/>
            </a:prstGeom>
          </p:spPr>
        </p:pic>
      </p:grpSp>
      <p:sp>
        <p:nvSpPr>
          <p:cNvPr id="4" name="TextBox 4"/>
          <p:cNvSpPr txBox="1"/>
          <p:nvPr/>
        </p:nvSpPr>
        <p:spPr>
          <a:xfrm>
            <a:off x="1346915" y="748730"/>
            <a:ext cx="15912385" cy="1076325"/>
          </a:xfrm>
          <a:prstGeom prst="rect">
            <a:avLst/>
          </a:prstGeom>
        </p:spPr>
        <p:txBody>
          <a:bodyPr lIns="0" tIns="0" rIns="0" bIns="0" rtlCol="0" anchor="t">
            <a:spAutoFit/>
          </a:bodyPr>
          <a:lstStyle/>
          <a:p>
            <a:pPr marL="0" lvl="0" indent="0" algn="ctr">
              <a:lnSpc>
                <a:spcPts val="8400"/>
              </a:lnSpc>
              <a:spcBef>
                <a:spcPct val="0"/>
              </a:spcBef>
            </a:pPr>
            <a:r>
              <a:rPr lang="en-US" sz="7000">
                <a:solidFill>
                  <a:srgbClr val="000000"/>
                </a:solidFill>
                <a:latin typeface="Open Sans"/>
              </a:rPr>
              <a:t>How mental healthcare chatbots work</a:t>
            </a:r>
          </a:p>
        </p:txBody>
      </p:sp>
      <p:sp>
        <p:nvSpPr>
          <p:cNvPr id="5" name="TextBox 5"/>
          <p:cNvSpPr txBox="1"/>
          <p:nvPr/>
        </p:nvSpPr>
        <p:spPr>
          <a:xfrm>
            <a:off x="1151394" y="6479901"/>
            <a:ext cx="15985211" cy="1921735"/>
          </a:xfrm>
          <a:prstGeom prst="rect">
            <a:avLst/>
          </a:prstGeom>
        </p:spPr>
        <p:txBody>
          <a:bodyPr lIns="0" tIns="0" rIns="0" bIns="0" rtlCol="0" anchor="t">
            <a:spAutoFit/>
          </a:bodyPr>
          <a:lstStyle/>
          <a:p>
            <a:pPr marL="552870" lvl="1" indent="-276435" algn="just">
              <a:lnSpc>
                <a:spcPts val="3841"/>
              </a:lnSpc>
              <a:buFont typeface="Arial"/>
              <a:buChar char="•"/>
            </a:pPr>
            <a:r>
              <a:rPr lang="en-US" sz="2560">
                <a:solidFill>
                  <a:srgbClr val="000000"/>
                </a:solidFill>
                <a:latin typeface="Canva Sans"/>
              </a:rPr>
              <a:t>Use existing conversations to understand the type of questions that humans typically tend to ask.</a:t>
            </a:r>
          </a:p>
          <a:p>
            <a:pPr marL="552870" lvl="1" indent="-276435" algn="just">
              <a:lnSpc>
                <a:spcPts val="3841"/>
              </a:lnSpc>
              <a:buFont typeface="Arial"/>
              <a:buChar char="•"/>
            </a:pPr>
            <a:r>
              <a:rPr lang="en-US" sz="2560">
                <a:solidFill>
                  <a:srgbClr val="000000"/>
                </a:solidFill>
                <a:latin typeface="Canva Sans"/>
              </a:rPr>
              <a:t>Pre-process the conversations by using existing technologies.</a:t>
            </a:r>
          </a:p>
          <a:p>
            <a:pPr marL="552870" lvl="1" indent="-276435" algn="just">
              <a:lnSpc>
                <a:spcPts val="3841"/>
              </a:lnSpc>
              <a:buFont typeface="Arial"/>
              <a:buChar char="•"/>
            </a:pPr>
            <a:r>
              <a:rPr lang="en-US" sz="2560">
                <a:solidFill>
                  <a:srgbClr val="000000"/>
                </a:solidFill>
                <a:latin typeface="Canva Sans"/>
              </a:rPr>
              <a:t>Undergo a training period and analyze the answers to the asked questions.</a:t>
            </a:r>
          </a:p>
          <a:p>
            <a:pPr marL="552870" lvl="1" indent="-276435" algn="just">
              <a:lnSpc>
                <a:spcPts val="3841"/>
              </a:lnSpc>
              <a:buFont typeface="Arial"/>
              <a:buChar char="•"/>
            </a:pPr>
            <a:r>
              <a:rPr lang="en-US" sz="2560">
                <a:solidFill>
                  <a:srgbClr val="000000"/>
                </a:solidFill>
                <a:latin typeface="Canva Sans"/>
              </a:rPr>
              <a:t>Improvise in answering the questions by using NLP and some machine learning algorithms.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208182" y="2483132"/>
            <a:ext cx="4823673" cy="2170653"/>
          </a:xfrm>
          <a:prstGeom prst="rect">
            <a:avLst/>
          </a:prstGeom>
        </p:spPr>
      </p:pic>
      <p:pic>
        <p:nvPicPr>
          <p:cNvPr id="3" name="Picture 3"/>
          <p:cNvPicPr>
            <a:picLocks noChangeAspect="1"/>
          </p:cNvPicPr>
          <p:nvPr/>
        </p:nvPicPr>
        <p:blipFill>
          <a:blip r:embed="rId3"/>
          <a:srcRect/>
          <a:stretch>
            <a:fillRect/>
          </a:stretch>
        </p:blipFill>
        <p:spPr>
          <a:xfrm>
            <a:off x="13031854" y="4349430"/>
            <a:ext cx="4227446" cy="2066045"/>
          </a:xfrm>
          <a:prstGeom prst="rect">
            <a:avLst/>
          </a:prstGeom>
        </p:spPr>
      </p:pic>
      <p:pic>
        <p:nvPicPr>
          <p:cNvPr id="4" name="Picture 4"/>
          <p:cNvPicPr>
            <a:picLocks noChangeAspect="1"/>
          </p:cNvPicPr>
          <p:nvPr/>
        </p:nvPicPr>
        <p:blipFill>
          <a:blip r:embed="rId4"/>
          <a:srcRect/>
          <a:stretch>
            <a:fillRect/>
          </a:stretch>
        </p:blipFill>
        <p:spPr>
          <a:xfrm>
            <a:off x="8208182" y="5193676"/>
            <a:ext cx="4344177" cy="2443599"/>
          </a:xfrm>
          <a:prstGeom prst="rect">
            <a:avLst/>
          </a:prstGeom>
        </p:spPr>
      </p:pic>
      <p:pic>
        <p:nvPicPr>
          <p:cNvPr id="5" name="Picture 5"/>
          <p:cNvPicPr>
            <a:picLocks noChangeAspect="1"/>
          </p:cNvPicPr>
          <p:nvPr/>
        </p:nvPicPr>
        <p:blipFill>
          <a:blip r:embed="rId5"/>
          <a:srcRect/>
          <a:stretch>
            <a:fillRect/>
          </a:stretch>
        </p:blipFill>
        <p:spPr>
          <a:xfrm>
            <a:off x="12552358" y="7236010"/>
            <a:ext cx="4367274" cy="1765107"/>
          </a:xfrm>
          <a:prstGeom prst="rect">
            <a:avLst/>
          </a:prstGeom>
        </p:spPr>
      </p:pic>
      <p:sp>
        <p:nvSpPr>
          <p:cNvPr id="6" name="TextBox 6"/>
          <p:cNvSpPr txBox="1"/>
          <p:nvPr/>
        </p:nvSpPr>
        <p:spPr>
          <a:xfrm>
            <a:off x="4568347" y="848642"/>
            <a:ext cx="9151306" cy="1013098"/>
          </a:xfrm>
          <a:prstGeom prst="rect">
            <a:avLst/>
          </a:prstGeom>
        </p:spPr>
        <p:txBody>
          <a:bodyPr lIns="0" tIns="0" rIns="0" bIns="0" rtlCol="0" anchor="t">
            <a:spAutoFit/>
          </a:bodyPr>
          <a:lstStyle/>
          <a:p>
            <a:pPr>
              <a:lnSpc>
                <a:spcPts val="7920"/>
              </a:lnSpc>
            </a:pPr>
            <a:r>
              <a:rPr lang="en-US" sz="6600" dirty="0">
                <a:solidFill>
                  <a:srgbClr val="484B4B"/>
                </a:solidFill>
                <a:latin typeface="Poppins Medium"/>
              </a:rPr>
              <a:t>TECH  STACKS  USED</a:t>
            </a:r>
          </a:p>
        </p:txBody>
      </p:sp>
      <p:sp>
        <p:nvSpPr>
          <p:cNvPr id="7" name="TextBox 7"/>
          <p:cNvSpPr txBox="1"/>
          <p:nvPr/>
        </p:nvSpPr>
        <p:spPr>
          <a:xfrm>
            <a:off x="9301346" y="8460097"/>
            <a:ext cx="1656040" cy="541020"/>
          </a:xfrm>
          <a:prstGeom prst="rect">
            <a:avLst/>
          </a:prstGeom>
        </p:spPr>
        <p:txBody>
          <a:bodyPr lIns="0" tIns="0" rIns="0" bIns="0" rtlCol="0" anchor="t">
            <a:spAutoFit/>
          </a:bodyPr>
          <a:lstStyle/>
          <a:p>
            <a:pPr algn="ctr">
              <a:lnSpc>
                <a:spcPts val="3960"/>
              </a:lnSpc>
            </a:pPr>
            <a:r>
              <a:rPr lang="en-US" sz="3600">
                <a:solidFill>
                  <a:srgbClr val="FFFFFF"/>
                </a:solidFill>
                <a:latin typeface="Poppins Medium"/>
              </a:rPr>
              <a:t>Credits</a:t>
            </a:r>
          </a:p>
        </p:txBody>
      </p:sp>
      <p:sp>
        <p:nvSpPr>
          <p:cNvPr id="8" name="TextBox 8"/>
          <p:cNvSpPr txBox="1"/>
          <p:nvPr/>
        </p:nvSpPr>
        <p:spPr>
          <a:xfrm>
            <a:off x="2293374" y="2828413"/>
            <a:ext cx="4549946" cy="6429887"/>
          </a:xfrm>
          <a:prstGeom prst="rect">
            <a:avLst/>
          </a:prstGeom>
        </p:spPr>
        <p:txBody>
          <a:bodyPr lIns="0" tIns="0" rIns="0" bIns="0" rtlCol="0" anchor="t">
            <a:spAutoFit/>
          </a:bodyPr>
          <a:lstStyle/>
          <a:p>
            <a:pPr marL="1122679" lvl="1" indent="-561340" algn="just">
              <a:lnSpc>
                <a:spcPts val="7279"/>
              </a:lnSpc>
              <a:buFont typeface="Arial"/>
              <a:buChar char="•"/>
            </a:pPr>
            <a:r>
              <a:rPr lang="en-US" sz="5199">
                <a:solidFill>
                  <a:srgbClr val="000000"/>
                </a:solidFill>
                <a:latin typeface="Open Sans"/>
              </a:rPr>
              <a:t>Numpy</a:t>
            </a:r>
          </a:p>
          <a:p>
            <a:pPr marL="1122679" lvl="1" indent="-561340" algn="just">
              <a:lnSpc>
                <a:spcPts val="7279"/>
              </a:lnSpc>
              <a:buFont typeface="Arial"/>
              <a:buChar char="•"/>
            </a:pPr>
            <a:r>
              <a:rPr lang="en-US" sz="5199">
                <a:solidFill>
                  <a:srgbClr val="000000"/>
                </a:solidFill>
                <a:latin typeface="Open Sans"/>
              </a:rPr>
              <a:t>Pandas</a:t>
            </a:r>
          </a:p>
          <a:p>
            <a:pPr marL="1122679" lvl="1" indent="-561340" algn="just">
              <a:lnSpc>
                <a:spcPts val="7279"/>
              </a:lnSpc>
              <a:buFont typeface="Arial"/>
              <a:buChar char="•"/>
            </a:pPr>
            <a:r>
              <a:rPr lang="en-US" sz="5199">
                <a:solidFill>
                  <a:srgbClr val="000000"/>
                </a:solidFill>
                <a:latin typeface="Open Sans"/>
              </a:rPr>
              <a:t>NLTK</a:t>
            </a:r>
          </a:p>
          <a:p>
            <a:pPr marL="1122679" lvl="1" indent="-561340" algn="just">
              <a:lnSpc>
                <a:spcPts val="7279"/>
              </a:lnSpc>
              <a:buFont typeface="Arial"/>
              <a:buChar char="•"/>
            </a:pPr>
            <a:r>
              <a:rPr lang="en-US" sz="5199">
                <a:solidFill>
                  <a:srgbClr val="000000"/>
                </a:solidFill>
                <a:latin typeface="Open Sans"/>
              </a:rPr>
              <a:t>Tensorflow</a:t>
            </a:r>
          </a:p>
          <a:p>
            <a:pPr marL="1122679" lvl="1" indent="-561340" algn="just">
              <a:lnSpc>
                <a:spcPts val="7279"/>
              </a:lnSpc>
              <a:buFont typeface="Arial"/>
              <a:buChar char="•"/>
            </a:pPr>
            <a:r>
              <a:rPr lang="en-US" sz="5199">
                <a:solidFill>
                  <a:srgbClr val="000000"/>
                </a:solidFill>
                <a:latin typeface="Open Sans"/>
              </a:rPr>
              <a:t>Keras</a:t>
            </a:r>
          </a:p>
          <a:p>
            <a:pPr marL="1122679" lvl="1" indent="-561340" algn="just">
              <a:lnSpc>
                <a:spcPts val="7279"/>
              </a:lnSpc>
              <a:buFont typeface="Arial"/>
              <a:buChar char="•"/>
            </a:pPr>
            <a:r>
              <a:rPr lang="en-US" sz="5199">
                <a:solidFill>
                  <a:srgbClr val="000000"/>
                </a:solidFill>
                <a:latin typeface="Open Sans"/>
              </a:rPr>
              <a:t>LSTM</a:t>
            </a:r>
          </a:p>
          <a:p>
            <a:pPr algn="just">
              <a:lnSpc>
                <a:spcPts val="7279"/>
              </a:lnSpc>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43" t="704" b="34296"/>
          <a:stretch>
            <a:fillRect/>
          </a:stretch>
        </p:blipFill>
        <p:spPr>
          <a:xfrm>
            <a:off x="1204180" y="1922208"/>
            <a:ext cx="6383751" cy="4357447"/>
          </a:xfrm>
          <a:prstGeom prst="rect">
            <a:avLst/>
          </a:prstGeom>
        </p:spPr>
      </p:pic>
      <p:pic>
        <p:nvPicPr>
          <p:cNvPr id="3" name="Picture 3"/>
          <p:cNvPicPr>
            <a:picLocks noChangeAspect="1"/>
          </p:cNvPicPr>
          <p:nvPr/>
        </p:nvPicPr>
        <p:blipFill>
          <a:blip r:embed="rId3"/>
          <a:srcRect b="2212"/>
          <a:stretch>
            <a:fillRect/>
          </a:stretch>
        </p:blipFill>
        <p:spPr>
          <a:xfrm>
            <a:off x="10310406" y="1922208"/>
            <a:ext cx="6673026" cy="4357447"/>
          </a:xfrm>
          <a:prstGeom prst="rect">
            <a:avLst/>
          </a:prstGeom>
        </p:spPr>
      </p:pic>
      <p:sp>
        <p:nvSpPr>
          <p:cNvPr id="4" name="TextBox 4"/>
          <p:cNvSpPr txBox="1"/>
          <p:nvPr/>
        </p:nvSpPr>
        <p:spPr>
          <a:xfrm>
            <a:off x="0" y="6546213"/>
            <a:ext cx="9303449" cy="3502425"/>
          </a:xfrm>
          <a:prstGeom prst="rect">
            <a:avLst/>
          </a:prstGeom>
        </p:spPr>
        <p:txBody>
          <a:bodyPr lIns="0" tIns="0" rIns="0" bIns="0" rtlCol="0" anchor="t">
            <a:spAutoFit/>
          </a:bodyPr>
          <a:lstStyle/>
          <a:p>
            <a:pPr marL="507937" lvl="1" indent="-253969">
              <a:lnSpc>
                <a:spcPts val="3528"/>
              </a:lnSpc>
              <a:buFont typeface="Arial"/>
              <a:buChar char="•"/>
            </a:pPr>
            <a:r>
              <a:rPr lang="en-US" sz="2352">
                <a:solidFill>
                  <a:srgbClr val="000000"/>
                </a:solidFill>
                <a:latin typeface="Canva Sans"/>
              </a:rPr>
              <a:t>Our 1st data is in the form of a .json file.</a:t>
            </a:r>
          </a:p>
          <a:p>
            <a:pPr marL="507937" lvl="1" indent="-253969">
              <a:lnSpc>
                <a:spcPts val="3528"/>
              </a:lnSpc>
              <a:buFont typeface="Arial"/>
              <a:buChar char="•"/>
            </a:pPr>
            <a:r>
              <a:rPr lang="en-US" sz="2352">
                <a:solidFill>
                  <a:srgbClr val="000000"/>
                </a:solidFill>
                <a:latin typeface="Canva Sans"/>
              </a:rPr>
              <a:t>The structure of the file is in the form of 'tag', 'patterns', 'responses'.</a:t>
            </a:r>
          </a:p>
          <a:p>
            <a:pPr marL="507937" lvl="1" indent="-253969">
              <a:lnSpc>
                <a:spcPts val="3528"/>
              </a:lnSpc>
              <a:buFont typeface="Arial"/>
              <a:buChar char="•"/>
            </a:pPr>
            <a:r>
              <a:rPr lang="en-US" sz="2352">
                <a:solidFill>
                  <a:srgbClr val="000000"/>
                </a:solidFill>
                <a:latin typeface="Canva Sans"/>
              </a:rPr>
              <a:t>'tag' specifies the category under which the questions fall.</a:t>
            </a:r>
          </a:p>
          <a:p>
            <a:pPr marL="507937" lvl="1" indent="-253969">
              <a:lnSpc>
                <a:spcPts val="3528"/>
              </a:lnSpc>
              <a:buFont typeface="Arial"/>
              <a:buChar char="•"/>
            </a:pPr>
            <a:r>
              <a:rPr lang="en-US" sz="2352">
                <a:solidFill>
                  <a:srgbClr val="000000"/>
                </a:solidFill>
                <a:latin typeface="Canva Sans"/>
              </a:rPr>
              <a:t>'patterns'' contains the questions  under a particular category that can be asked by the user to the chatbot.</a:t>
            </a:r>
          </a:p>
          <a:p>
            <a:pPr marL="507937" lvl="1" indent="-253969" algn="l">
              <a:lnSpc>
                <a:spcPts val="3528"/>
              </a:lnSpc>
              <a:buFont typeface="Arial"/>
              <a:buChar char="•"/>
            </a:pPr>
            <a:r>
              <a:rPr lang="en-US" sz="2352">
                <a:solidFill>
                  <a:srgbClr val="000000"/>
                </a:solidFill>
                <a:latin typeface="Canva Sans"/>
              </a:rPr>
              <a:t>'responses' contains the response the chatbot that the chatbot will give to the user for that question.</a:t>
            </a:r>
          </a:p>
        </p:txBody>
      </p:sp>
      <p:sp>
        <p:nvSpPr>
          <p:cNvPr id="5" name="TextBox 5"/>
          <p:cNvSpPr txBox="1"/>
          <p:nvPr/>
        </p:nvSpPr>
        <p:spPr>
          <a:xfrm>
            <a:off x="3595543" y="518532"/>
            <a:ext cx="12061466" cy="1070444"/>
          </a:xfrm>
          <a:prstGeom prst="rect">
            <a:avLst/>
          </a:prstGeom>
        </p:spPr>
        <p:txBody>
          <a:bodyPr lIns="0" tIns="0" rIns="0" bIns="0" rtlCol="0" anchor="t">
            <a:spAutoFit/>
          </a:bodyPr>
          <a:lstStyle/>
          <a:p>
            <a:pPr algn="ctr">
              <a:lnSpc>
                <a:spcPts val="8791"/>
              </a:lnSpc>
            </a:pPr>
            <a:r>
              <a:rPr lang="en-US" sz="6279">
                <a:solidFill>
                  <a:srgbClr val="000000"/>
                </a:solidFill>
                <a:latin typeface="Canva Sans Bold"/>
              </a:rPr>
              <a:t>FORMAT  OF  THE  DATA</a:t>
            </a:r>
          </a:p>
        </p:txBody>
      </p:sp>
      <p:sp>
        <p:nvSpPr>
          <p:cNvPr id="6" name="TextBox 6"/>
          <p:cNvSpPr txBox="1"/>
          <p:nvPr/>
        </p:nvSpPr>
        <p:spPr>
          <a:xfrm>
            <a:off x="9303449" y="6759006"/>
            <a:ext cx="8984551" cy="2435698"/>
          </a:xfrm>
          <a:prstGeom prst="rect">
            <a:avLst/>
          </a:prstGeom>
        </p:spPr>
        <p:txBody>
          <a:bodyPr lIns="0" tIns="0" rIns="0" bIns="0" rtlCol="0" anchor="t">
            <a:spAutoFit/>
          </a:bodyPr>
          <a:lstStyle/>
          <a:p>
            <a:pPr marL="507364" lvl="1" indent="-253682">
              <a:lnSpc>
                <a:spcPts val="3289"/>
              </a:lnSpc>
              <a:buFont typeface="Arial"/>
              <a:buChar char="•"/>
            </a:pPr>
            <a:r>
              <a:rPr lang="en-US" sz="2349">
                <a:solidFill>
                  <a:srgbClr val="000000"/>
                </a:solidFill>
                <a:latin typeface="Canva Sans"/>
              </a:rPr>
              <a:t>Our 2nd data is in the form of .csv file.</a:t>
            </a:r>
          </a:p>
          <a:p>
            <a:pPr marL="507364" lvl="1" indent="-253682">
              <a:lnSpc>
                <a:spcPts val="3289"/>
              </a:lnSpc>
              <a:buFont typeface="Arial"/>
              <a:buChar char="•"/>
            </a:pPr>
            <a:r>
              <a:rPr lang="en-US" sz="2349">
                <a:solidFill>
                  <a:srgbClr val="000000"/>
                </a:solidFill>
                <a:latin typeface="Canva Sans"/>
              </a:rPr>
              <a:t>The length of this file is 4827.</a:t>
            </a:r>
          </a:p>
          <a:p>
            <a:pPr marL="507364" lvl="1" indent="-253682" algn="ctr">
              <a:lnSpc>
                <a:spcPts val="3289"/>
              </a:lnSpc>
              <a:buFont typeface="Arial"/>
              <a:buChar char="•"/>
            </a:pPr>
            <a:r>
              <a:rPr lang="en-US" sz="2349">
                <a:solidFill>
                  <a:srgbClr val="000000"/>
                </a:solidFill>
                <a:latin typeface="Canva Sans"/>
              </a:rPr>
              <a:t>In the .csv file we have 2 colums  'questions' and  'answers'</a:t>
            </a:r>
          </a:p>
          <a:p>
            <a:pPr marL="507364" lvl="1" indent="-253682">
              <a:lnSpc>
                <a:spcPts val="3289"/>
              </a:lnSpc>
              <a:buFont typeface="Arial"/>
              <a:buChar char="•"/>
            </a:pPr>
            <a:r>
              <a:rPr lang="en-US" sz="2349">
                <a:solidFill>
                  <a:srgbClr val="000000"/>
                </a:solidFill>
                <a:latin typeface="Canva Sans"/>
              </a:rPr>
              <a:t>We take question as a input from the user, find the most similar question from the corpus and then return its corresponding answer.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29" r="51288" b="15776"/>
          <a:stretch>
            <a:fillRect/>
          </a:stretch>
        </p:blipFill>
        <p:spPr>
          <a:xfrm>
            <a:off x="5462864" y="2261090"/>
            <a:ext cx="7825313" cy="2200537"/>
          </a:xfrm>
          <a:prstGeom prst="rect">
            <a:avLst/>
          </a:prstGeom>
        </p:spPr>
      </p:pic>
      <p:sp>
        <p:nvSpPr>
          <p:cNvPr id="3" name="TextBox 3"/>
          <p:cNvSpPr txBox="1"/>
          <p:nvPr/>
        </p:nvSpPr>
        <p:spPr>
          <a:xfrm>
            <a:off x="4999823" y="626160"/>
            <a:ext cx="8288354" cy="952232"/>
          </a:xfrm>
          <a:prstGeom prst="rect">
            <a:avLst/>
          </a:prstGeom>
        </p:spPr>
        <p:txBody>
          <a:bodyPr lIns="0" tIns="0" rIns="0" bIns="0" rtlCol="0" anchor="t">
            <a:spAutoFit/>
          </a:bodyPr>
          <a:lstStyle/>
          <a:p>
            <a:pPr algn="ctr">
              <a:lnSpc>
                <a:spcPts val="7792"/>
              </a:lnSpc>
            </a:pPr>
            <a:r>
              <a:rPr lang="en-US" sz="5565">
                <a:solidFill>
                  <a:srgbClr val="000000"/>
                </a:solidFill>
                <a:latin typeface="Canva Sans Bold"/>
              </a:rPr>
              <a:t>Importing  the  Libraries</a:t>
            </a:r>
          </a:p>
        </p:txBody>
      </p:sp>
      <p:sp>
        <p:nvSpPr>
          <p:cNvPr id="4" name="TextBox 4"/>
          <p:cNvSpPr txBox="1"/>
          <p:nvPr/>
        </p:nvSpPr>
        <p:spPr>
          <a:xfrm>
            <a:off x="1803512" y="5077649"/>
            <a:ext cx="15260814"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Initially, we will import all the necessary libraries.</a:t>
            </a:r>
          </a:p>
          <a:p>
            <a:pPr marL="734059" lvl="1" indent="-367030">
              <a:lnSpc>
                <a:spcPts val="4759"/>
              </a:lnSpc>
              <a:buFont typeface="Arial"/>
              <a:buChar char="•"/>
            </a:pPr>
            <a:r>
              <a:rPr lang="en-US" sz="3399">
                <a:solidFill>
                  <a:srgbClr val="000000"/>
                </a:solidFill>
                <a:latin typeface="Canva Sans"/>
              </a:rPr>
              <a:t> We need 'pandas' to create DataFrame and read the initial intents.json file and .csv file.</a:t>
            </a:r>
          </a:p>
          <a:p>
            <a:pPr marL="734059" lvl="1" indent="-367030">
              <a:lnSpc>
                <a:spcPts val="4759"/>
              </a:lnSpc>
              <a:buFont typeface="Arial"/>
              <a:buChar char="•"/>
            </a:pPr>
            <a:r>
              <a:rPr lang="en-US" sz="3399">
                <a:solidFill>
                  <a:srgbClr val="000000"/>
                </a:solidFill>
                <a:latin typeface="Canva Sans"/>
              </a:rPr>
              <a:t>Then we must use 'TensorFlow' to implement our Neural Network model.</a:t>
            </a:r>
          </a:p>
          <a:p>
            <a:pPr marL="734059" lvl="1" indent="-367030">
              <a:lnSpc>
                <a:spcPts val="4759"/>
              </a:lnSpc>
              <a:buFont typeface="Arial"/>
              <a:buChar char="•"/>
            </a:pPr>
            <a:r>
              <a:rPr lang="en-US" sz="3399">
                <a:solidFill>
                  <a:srgbClr val="000000"/>
                </a:solidFill>
                <a:latin typeface="Canva Sans"/>
              </a:rPr>
              <a:t>We will use the NLTK library to perform pre-processing on our data.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92" r="5797"/>
          <a:stretch>
            <a:fillRect/>
          </a:stretch>
        </p:blipFill>
        <p:spPr>
          <a:xfrm>
            <a:off x="432252" y="1660386"/>
            <a:ext cx="7784818" cy="8477792"/>
          </a:xfrm>
          <a:prstGeom prst="rect">
            <a:avLst/>
          </a:prstGeom>
        </p:spPr>
      </p:pic>
      <p:sp>
        <p:nvSpPr>
          <p:cNvPr id="3" name="TextBox 3"/>
          <p:cNvSpPr txBox="1"/>
          <p:nvPr/>
        </p:nvSpPr>
        <p:spPr>
          <a:xfrm>
            <a:off x="1905677" y="269545"/>
            <a:ext cx="14476647" cy="886987"/>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Converting JSON Data to pandas DataFrame </a:t>
            </a:r>
          </a:p>
        </p:txBody>
      </p:sp>
      <p:sp>
        <p:nvSpPr>
          <p:cNvPr id="4" name="TextBox 4"/>
          <p:cNvSpPr txBox="1"/>
          <p:nvPr/>
        </p:nvSpPr>
        <p:spPr>
          <a:xfrm>
            <a:off x="8502552" y="2118560"/>
            <a:ext cx="9092648" cy="6580842"/>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We need to convert the JSON data to pandas DataFrame so that we can work on it.</a:t>
            </a:r>
          </a:p>
          <a:p>
            <a:pPr marL="734059" lvl="1" indent="-367030">
              <a:lnSpc>
                <a:spcPts val="4759"/>
              </a:lnSpc>
              <a:buFont typeface="Arial"/>
              <a:buChar char="•"/>
            </a:pPr>
            <a:r>
              <a:rPr lang="en-US" sz="3399">
                <a:solidFill>
                  <a:srgbClr val="000000"/>
                </a:solidFill>
                <a:latin typeface="Canva Sans"/>
              </a:rPr>
              <a:t>The working of our model is such that we are taking the input question from the user then we are predicting the tag for that input and will return any response from that tag. </a:t>
            </a:r>
          </a:p>
          <a:p>
            <a:pPr marL="734059" lvl="1" indent="-367030">
              <a:lnSpc>
                <a:spcPts val="4759"/>
              </a:lnSpc>
              <a:buFont typeface="Arial"/>
              <a:buChar char="•"/>
            </a:pPr>
            <a:r>
              <a:rPr lang="en-US" sz="3399">
                <a:solidFill>
                  <a:srgbClr val="000000"/>
                </a:solidFill>
                <a:latin typeface="Canva Sans"/>
              </a:rPr>
              <a:t>So, we have taken only tag and questions in the dataframe, and we have taken responses in another array.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33027" y="1946339"/>
            <a:ext cx="11553066" cy="3676570"/>
          </a:xfrm>
          <a:prstGeom prst="rect">
            <a:avLst/>
          </a:prstGeom>
        </p:spPr>
      </p:pic>
      <p:sp>
        <p:nvSpPr>
          <p:cNvPr id="3" name="TextBox 3"/>
          <p:cNvSpPr txBox="1"/>
          <p:nvPr/>
        </p:nvSpPr>
        <p:spPr>
          <a:xfrm>
            <a:off x="4973619" y="537582"/>
            <a:ext cx="7683048" cy="886987"/>
          </a:xfrm>
          <a:prstGeom prst="rect">
            <a:avLst/>
          </a:prstGeom>
        </p:spPr>
        <p:txBody>
          <a:bodyPr lIns="0" tIns="0" rIns="0" bIns="0" rtlCol="0" anchor="t">
            <a:spAutoFit/>
          </a:bodyPr>
          <a:lstStyle/>
          <a:p>
            <a:pPr algn="ctr">
              <a:lnSpc>
                <a:spcPts val="7279"/>
              </a:lnSpc>
            </a:pPr>
            <a:r>
              <a:rPr lang="en-US" sz="4800" dirty="0">
                <a:solidFill>
                  <a:srgbClr val="000000"/>
                </a:solidFill>
                <a:latin typeface="Canva Sans Bold"/>
              </a:rPr>
              <a:t>Pre-Processing  of  Data</a:t>
            </a:r>
          </a:p>
        </p:txBody>
      </p:sp>
      <p:sp>
        <p:nvSpPr>
          <p:cNvPr id="4" name="TextBox 4"/>
          <p:cNvSpPr txBox="1"/>
          <p:nvPr/>
        </p:nvSpPr>
        <p:spPr>
          <a:xfrm>
            <a:off x="1486210" y="6089635"/>
            <a:ext cx="14657865" cy="3256454"/>
          </a:xfrm>
          <a:prstGeom prst="rect">
            <a:avLst/>
          </a:prstGeom>
        </p:spPr>
        <p:txBody>
          <a:bodyPr lIns="0" tIns="0" rIns="0" bIns="0" rtlCol="0" anchor="t">
            <a:spAutoFit/>
          </a:bodyPr>
          <a:lstStyle/>
          <a:p>
            <a:pPr marL="576053" lvl="1" indent="-288027">
              <a:lnSpc>
                <a:spcPts val="3735"/>
              </a:lnSpc>
              <a:buFont typeface="Arial"/>
              <a:buChar char="•"/>
            </a:pPr>
            <a:r>
              <a:rPr lang="en-US" sz="2668">
                <a:solidFill>
                  <a:srgbClr val="000000"/>
                </a:solidFill>
                <a:latin typeface="Canva Sans"/>
              </a:rPr>
              <a:t>We have to make our data clean before putting it into our model.</a:t>
            </a:r>
          </a:p>
          <a:p>
            <a:pPr marL="576053" lvl="1" indent="-288027">
              <a:lnSpc>
                <a:spcPts val="3735"/>
              </a:lnSpc>
              <a:buFont typeface="Arial"/>
              <a:buChar char="•"/>
            </a:pPr>
            <a:r>
              <a:rPr lang="en-US" sz="2668">
                <a:solidFill>
                  <a:srgbClr val="000000"/>
                </a:solidFill>
                <a:latin typeface="Canva Sans"/>
              </a:rPr>
              <a:t>Firstly, we have written regex for removing the duplicate rows from our data.</a:t>
            </a:r>
          </a:p>
          <a:p>
            <a:pPr marL="576053" lvl="1" indent="-288027">
              <a:lnSpc>
                <a:spcPts val="3735"/>
              </a:lnSpc>
              <a:buFont typeface="Arial"/>
              <a:buChar char="•"/>
            </a:pPr>
            <a:r>
              <a:rPr lang="en-US" sz="2668">
                <a:solidFill>
                  <a:srgbClr val="000000"/>
                </a:solidFill>
                <a:latin typeface="Canva Sans"/>
              </a:rPr>
              <a:t>Secondly, we have removed all the non-alphabetic characters.</a:t>
            </a:r>
          </a:p>
          <a:p>
            <a:pPr marL="576053" lvl="1" indent="-288027">
              <a:lnSpc>
                <a:spcPts val="3735"/>
              </a:lnSpc>
              <a:buFont typeface="Arial"/>
              <a:buChar char="•"/>
            </a:pPr>
            <a:r>
              <a:rPr lang="en-US" sz="2668">
                <a:solidFill>
                  <a:srgbClr val="000000"/>
                </a:solidFill>
                <a:latin typeface="Canva Sans"/>
              </a:rPr>
              <a:t>Then we will convert the whole data to lowercase to make it easy for the model.</a:t>
            </a:r>
          </a:p>
          <a:p>
            <a:pPr marL="576053" lvl="1" indent="-288027">
              <a:lnSpc>
                <a:spcPts val="3735"/>
              </a:lnSpc>
              <a:buFont typeface="Arial"/>
              <a:buChar char="•"/>
            </a:pPr>
            <a:r>
              <a:rPr lang="en-US" sz="2668">
                <a:solidFill>
                  <a:srgbClr val="000000"/>
                </a:solidFill>
                <a:latin typeface="Canva Sans"/>
              </a:rPr>
              <a:t>Then we will tokenize the text to replace sensitive data with non-sensitive substitutes without altering the type or length of data.</a:t>
            </a:r>
          </a:p>
          <a:p>
            <a:pPr marL="576053" lvl="1" indent="-288027">
              <a:lnSpc>
                <a:spcPts val="3735"/>
              </a:lnSpc>
              <a:buFont typeface="Arial"/>
              <a:buChar char="•"/>
            </a:pPr>
            <a:r>
              <a:rPr lang="en-US" sz="2668">
                <a:solidFill>
                  <a:srgbClr val="000000"/>
                </a:solidFill>
                <a:latin typeface="Canva Sans"/>
              </a:rPr>
              <a:t>Finally we will convert the tokenized text back to a string to feed into the model.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2435</Words>
  <Application>Microsoft Office PowerPoint</Application>
  <PresentationFormat>Custom</PresentationFormat>
  <Paragraphs>171</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Open Sans</vt:lpstr>
      <vt:lpstr>Canva Sans Bold</vt:lpstr>
      <vt:lpstr>Canva Sans</vt:lpstr>
      <vt:lpstr>Poppins Medium</vt:lpstr>
      <vt:lpstr>Calibri</vt:lpstr>
      <vt:lpstr>Canva Sans Semi-Bold</vt:lpstr>
      <vt:lpstr>Canva Sans Italics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for Mental Heathcare</dc:title>
  <dc:creator>devesh</dc:creator>
  <cp:lastModifiedBy>STAR COMPUTER</cp:lastModifiedBy>
  <cp:revision>3</cp:revision>
  <dcterms:created xsi:type="dcterms:W3CDTF">2006-08-16T00:00:00Z</dcterms:created>
  <dcterms:modified xsi:type="dcterms:W3CDTF">2023-05-09T08:56:17Z</dcterms:modified>
  <dc:identifier>DAFbN7gPZEU</dc:identifier>
</cp:coreProperties>
</file>